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65" r:id="rId2"/>
    <p:sldId id="425" r:id="rId3"/>
    <p:sldId id="426" r:id="rId4"/>
    <p:sldId id="427" r:id="rId5"/>
    <p:sldId id="438" r:id="rId6"/>
    <p:sldId id="424" r:id="rId7"/>
    <p:sldId id="433" r:id="rId8"/>
    <p:sldId id="432" r:id="rId9"/>
    <p:sldId id="434" r:id="rId10"/>
    <p:sldId id="435" r:id="rId11"/>
    <p:sldId id="407" r:id="rId12"/>
    <p:sldId id="410" r:id="rId13"/>
    <p:sldId id="412" r:id="rId14"/>
    <p:sldId id="413" r:id="rId15"/>
    <p:sldId id="436" r:id="rId16"/>
    <p:sldId id="411" r:id="rId17"/>
    <p:sldId id="414" r:id="rId18"/>
    <p:sldId id="418" r:id="rId19"/>
    <p:sldId id="431" r:id="rId20"/>
    <p:sldId id="437" r:id="rId2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94799" autoAdjust="0"/>
  </p:normalViewPr>
  <p:slideViewPr>
    <p:cSldViewPr>
      <p:cViewPr varScale="1">
        <p:scale>
          <a:sx n="67" d="100"/>
          <a:sy n="67" d="100"/>
        </p:scale>
        <p:origin x="143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2EACDC4-4D03-44A6-A5B3-F1B709CC34F3}" type="datetimeFigureOut">
              <a:rPr lang="ar-EG" smtClean="0"/>
              <a:t>07/08/1441</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BDB7227-CF98-4E01-92B4-F4C7FCAB73DA}" type="slidenum">
              <a:rPr lang="ar-EG" smtClean="0"/>
              <a:t>‹#›</a:t>
            </a:fld>
            <a:endParaRPr lang="ar-EG"/>
          </a:p>
        </p:txBody>
      </p:sp>
    </p:spTree>
    <p:extLst>
      <p:ext uri="{BB962C8B-B14F-4D97-AF65-F5344CB8AC3E}">
        <p14:creationId xmlns:p14="http://schemas.microsoft.com/office/powerpoint/2010/main" val="335250554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6401DA-3CA0-4A7B-A601-8E7BF4269034}"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dirty="0"/>
              <a:t>over.</a:t>
            </a:r>
          </a:p>
        </p:txBody>
      </p:sp>
    </p:spTree>
    <p:extLst>
      <p:ext uri="{BB962C8B-B14F-4D97-AF65-F5344CB8AC3E}">
        <p14:creationId xmlns:p14="http://schemas.microsoft.com/office/powerpoint/2010/main" val="2552318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EG"/>
          </a:p>
        </p:txBody>
      </p:sp>
      <p:sp>
        <p:nvSpPr>
          <p:cNvPr id="4" name="Date Placeholder 3"/>
          <p:cNvSpPr>
            <a:spLocks noGrp="1"/>
          </p:cNvSpPr>
          <p:nvPr>
            <p:ph type="dt" sz="half" idx="10"/>
          </p:nvPr>
        </p:nvSpPr>
        <p:spPr/>
        <p:txBody>
          <a:bodyPr/>
          <a:lstStyle/>
          <a:p>
            <a:fld id="{CF99C93C-5402-4926-9C15-0E1813954637}"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CF99C93C-5402-4926-9C15-0E1813954637}"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CF99C93C-5402-4926-9C15-0E1813954637}"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CF99C93C-5402-4926-9C15-0E1813954637}"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99C93C-5402-4926-9C15-0E1813954637}"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p:cNvSpPr>
            <a:spLocks noGrp="1"/>
          </p:cNvSpPr>
          <p:nvPr>
            <p:ph type="dt" sz="half" idx="10"/>
          </p:nvPr>
        </p:nvSpPr>
        <p:spPr/>
        <p:txBody>
          <a:bodyPr/>
          <a:lstStyle/>
          <a:p>
            <a:fld id="{CF99C93C-5402-4926-9C15-0E1813954637}" type="datetimeFigureOut">
              <a:rPr lang="ar-EG" smtClean="0"/>
              <a:t>07/08/1441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p:cNvSpPr>
            <a:spLocks noGrp="1"/>
          </p:cNvSpPr>
          <p:nvPr>
            <p:ph type="dt" sz="half" idx="10"/>
          </p:nvPr>
        </p:nvSpPr>
        <p:spPr/>
        <p:txBody>
          <a:bodyPr/>
          <a:lstStyle/>
          <a:p>
            <a:fld id="{CF99C93C-5402-4926-9C15-0E1813954637}" type="datetimeFigureOut">
              <a:rPr lang="ar-EG" smtClean="0"/>
              <a:t>07/08/1441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Date Placeholder 2"/>
          <p:cNvSpPr>
            <a:spLocks noGrp="1"/>
          </p:cNvSpPr>
          <p:nvPr>
            <p:ph type="dt" sz="half" idx="10"/>
          </p:nvPr>
        </p:nvSpPr>
        <p:spPr/>
        <p:txBody>
          <a:bodyPr/>
          <a:lstStyle/>
          <a:p>
            <a:fld id="{CF99C93C-5402-4926-9C15-0E1813954637}" type="datetimeFigureOut">
              <a:rPr lang="ar-EG" smtClean="0"/>
              <a:t>07/08/1441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99C93C-5402-4926-9C15-0E1813954637}" type="datetimeFigureOut">
              <a:rPr lang="ar-EG" smtClean="0"/>
              <a:t>07/08/1441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99C93C-5402-4926-9C15-0E1813954637}" type="datetimeFigureOut">
              <a:rPr lang="ar-EG" smtClean="0"/>
              <a:t>07/08/1441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99C93C-5402-4926-9C15-0E1813954637}" type="datetimeFigureOut">
              <a:rPr lang="ar-EG" smtClean="0"/>
              <a:t>07/08/1441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253E661-0145-4D70-A52A-CD6C88895158}" type="slidenum">
              <a:rPr lang="ar-EG" smtClean="0"/>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F99C93C-5402-4926-9C15-0E1813954637}" type="datetimeFigureOut">
              <a:rPr lang="ar-EG" smtClean="0"/>
              <a:t>07/08/1441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53E661-0145-4D70-A52A-CD6C88895158}" type="slidenum">
              <a:rPr lang="ar-EG" smtClean="0"/>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76300" y="2557147"/>
            <a:ext cx="7772400" cy="1143000"/>
          </a:xfrm>
        </p:spPr>
        <p:txBody>
          <a:bodyPr>
            <a:normAutofit/>
          </a:bodyPr>
          <a:lstStyle/>
          <a:p>
            <a:r>
              <a:rPr lang="en-US" b="1" dirty="0" smtClean="0"/>
              <a:t>Static and Friend</a:t>
            </a:r>
            <a:endParaRPr lang="en-US" b="1" dirty="0"/>
          </a:p>
        </p:txBody>
      </p:sp>
      <p:sp>
        <p:nvSpPr>
          <p:cNvPr id="2052" name="Rectangle 4"/>
          <p:cNvSpPr>
            <a:spLocks noChangeArrowheads="1"/>
          </p:cNvSpPr>
          <p:nvPr/>
        </p:nvSpPr>
        <p:spPr bwMode="auto">
          <a:xfrm>
            <a:off x="2133600" y="3709990"/>
            <a:ext cx="5257800" cy="45719"/>
          </a:xfrm>
          <a:prstGeom prst="rect">
            <a:avLst/>
          </a:prstGeom>
          <a:solidFill>
            <a:schemeClr val="bg1"/>
          </a:solidFill>
          <a:ln w="19050">
            <a:solidFill>
              <a:srgbClr val="C00000"/>
            </a:solidFill>
            <a:prstDash val="sysDot"/>
            <a:miter lim="800000"/>
            <a:headEnd/>
            <a:tailEnd/>
          </a:ln>
          <a:effectLst/>
        </p:spPr>
        <p:txBody>
          <a:bodyPr wrap="none" anchor="ctr"/>
          <a:lstStyle/>
          <a:p>
            <a:endParaRPr lang="ar-EG"/>
          </a:p>
        </p:txBody>
      </p:sp>
    </p:spTree>
    <p:extLst>
      <p:ext uri="{BB962C8B-B14F-4D97-AF65-F5344CB8AC3E}">
        <p14:creationId xmlns:p14="http://schemas.microsoft.com/office/powerpoint/2010/main" val="2128374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539552" y="1844824"/>
            <a:ext cx="8229600" cy="1143000"/>
          </a:xfrm>
        </p:spPr>
        <p:txBody>
          <a:bodyPr/>
          <a:lstStyle/>
          <a:p>
            <a:r>
              <a:rPr lang="en-US" b="1" dirty="0" smtClean="0">
                <a:solidFill>
                  <a:srgbClr val="0070C0"/>
                </a:solidFill>
              </a:rPr>
              <a:t>Why do we use friend ?</a:t>
            </a:r>
            <a:endParaRPr lang="en-US" b="1" dirty="0">
              <a:solidFill>
                <a:srgbClr val="0070C0"/>
              </a:solidFill>
            </a:endParaRPr>
          </a:p>
        </p:txBody>
      </p:sp>
      <p:sp>
        <p:nvSpPr>
          <p:cNvPr id="3" name="Litebulb"/>
          <p:cNvSpPr>
            <a:spLocks noGrp="1" noEditPoints="1" noChangeArrowheads="1"/>
          </p:cNvSpPr>
          <p:nvPr>
            <p:ph idx="1"/>
          </p:nvPr>
        </p:nvSpPr>
        <p:spPr bwMode="auto">
          <a:xfrm>
            <a:off x="6300192" y="3356992"/>
            <a:ext cx="2386608" cy="2405633"/>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571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222678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457200" y="-99392"/>
            <a:ext cx="8229600" cy="1143000"/>
          </a:xfrm>
        </p:spPr>
        <p:txBody>
          <a:bodyPr/>
          <a:lstStyle/>
          <a:p>
            <a:pPr rtl="0"/>
            <a:r>
              <a:rPr lang="en-US" sz="3600" b="1" i="1" u="sng" dirty="0" smtClean="0">
                <a:solidFill>
                  <a:srgbClr val="0070C0"/>
                </a:solidFill>
              </a:rPr>
              <a:t>Example</a:t>
            </a:r>
            <a:r>
              <a:rPr lang="en-US" sz="4000" b="1" u="sng" dirty="0" smtClean="0">
                <a:solidFill>
                  <a:srgbClr val="0070C0"/>
                </a:solidFill>
              </a:rPr>
              <a:t> </a:t>
            </a:r>
            <a:r>
              <a:rPr lang="en-US" sz="2800" b="1" i="1" u="sng" dirty="0" smtClean="0">
                <a:solidFill>
                  <a:srgbClr val="0070C0"/>
                </a:solidFill>
              </a:rPr>
              <a:t>”using member function”</a:t>
            </a:r>
            <a:endParaRPr lang="en-US" b="1" i="1" u="sng"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251520" y="1196752"/>
            <a:ext cx="3816424" cy="5328592"/>
          </a:xfrm>
          <a:solidFill>
            <a:schemeClr val="accent1">
              <a:lumMod val="20000"/>
              <a:lumOff val="80000"/>
            </a:schemeClr>
          </a:solidFill>
        </p:spPr>
        <p:txBody>
          <a:bodyPr>
            <a:noAutofit/>
          </a:bodyPr>
          <a:lstStyle/>
          <a:p>
            <a:pPr marL="0" indent="0" algn="l" rtl="0">
              <a:buNone/>
            </a:pPr>
            <a:r>
              <a:rPr lang="en-US" sz="2100" b="1" dirty="0">
                <a:solidFill>
                  <a:srgbClr val="0070C0"/>
                </a:solidFill>
              </a:rPr>
              <a:t>class</a:t>
            </a:r>
            <a:r>
              <a:rPr lang="en-US" sz="2100" b="1" dirty="0"/>
              <a:t> square</a:t>
            </a:r>
          </a:p>
          <a:p>
            <a:pPr marL="0" indent="0" algn="l" rtl="0">
              <a:buNone/>
            </a:pPr>
            <a:r>
              <a:rPr lang="en-US" sz="2100" b="1" dirty="0"/>
              <a:t>{</a:t>
            </a:r>
          </a:p>
          <a:p>
            <a:pPr marL="0" indent="0" algn="l" rtl="0">
              <a:buNone/>
            </a:pPr>
            <a:r>
              <a:rPr lang="en-US" sz="2100" b="1" dirty="0"/>
              <a:t>  </a:t>
            </a:r>
            <a:r>
              <a:rPr lang="en-US" sz="2100" b="1" dirty="0" err="1"/>
              <a:t>int</a:t>
            </a:r>
            <a:r>
              <a:rPr lang="en-US" sz="2100" b="1" dirty="0"/>
              <a:t> side;</a:t>
            </a:r>
          </a:p>
          <a:p>
            <a:pPr marL="0" indent="0" algn="l" rtl="0">
              <a:buNone/>
            </a:pPr>
            <a:r>
              <a:rPr lang="en-US" sz="2100" b="1" dirty="0"/>
              <a:t>  </a:t>
            </a:r>
            <a:r>
              <a:rPr lang="en-US" sz="2100" b="1" dirty="0" smtClean="0">
                <a:solidFill>
                  <a:srgbClr val="0070C0"/>
                </a:solidFill>
              </a:rPr>
              <a:t>public</a:t>
            </a:r>
            <a:r>
              <a:rPr lang="en-US" sz="2100" b="1" dirty="0" smtClean="0"/>
              <a:t>:</a:t>
            </a:r>
          </a:p>
          <a:p>
            <a:pPr marL="0" indent="0" algn="l" rtl="0">
              <a:buNone/>
            </a:pPr>
            <a:r>
              <a:rPr lang="en-US" sz="2100" b="1" dirty="0" smtClean="0"/>
              <a:t>      square(</a:t>
            </a:r>
            <a:r>
              <a:rPr lang="en-US" sz="2100" b="1" dirty="0" err="1" smtClean="0"/>
              <a:t>int</a:t>
            </a:r>
            <a:r>
              <a:rPr lang="en-US" sz="2100" b="1" dirty="0" smtClean="0"/>
              <a:t> </a:t>
            </a:r>
            <a:r>
              <a:rPr lang="en-US" sz="2100" b="1" dirty="0"/>
              <a:t>a)</a:t>
            </a:r>
          </a:p>
          <a:p>
            <a:pPr marL="0" indent="0" algn="l" rtl="0">
              <a:buNone/>
            </a:pPr>
            <a:r>
              <a:rPr lang="en-US" sz="2100" b="1" dirty="0" smtClean="0"/>
              <a:t>     {</a:t>
            </a:r>
            <a:endParaRPr lang="en-US" sz="2100" b="1" dirty="0"/>
          </a:p>
          <a:p>
            <a:pPr marL="0" indent="0" algn="l" rtl="0">
              <a:buNone/>
            </a:pPr>
            <a:r>
              <a:rPr lang="en-US" sz="2100" b="1" dirty="0" smtClean="0"/>
              <a:t>        side </a:t>
            </a:r>
            <a:r>
              <a:rPr lang="en-US" sz="2100" b="1" dirty="0"/>
              <a:t>= a;</a:t>
            </a:r>
          </a:p>
          <a:p>
            <a:pPr marL="0" indent="0" algn="l" rtl="0">
              <a:buNone/>
            </a:pPr>
            <a:r>
              <a:rPr lang="en-US" sz="2100" b="1" dirty="0" smtClean="0"/>
              <a:t>     }</a:t>
            </a:r>
            <a:endParaRPr lang="en-US" sz="2100" b="1" dirty="0"/>
          </a:p>
          <a:p>
            <a:pPr marL="0" indent="0" algn="l" rtl="0">
              <a:buNone/>
            </a:pPr>
            <a:r>
              <a:rPr lang="en-US" sz="2100" b="1" dirty="0" smtClean="0"/>
              <a:t>   </a:t>
            </a:r>
          </a:p>
          <a:p>
            <a:pPr marL="0" indent="0" algn="l" rtl="0">
              <a:buNone/>
            </a:pPr>
            <a:r>
              <a:rPr lang="en-US" sz="2100" b="1" dirty="0"/>
              <a:t> </a:t>
            </a:r>
            <a:r>
              <a:rPr lang="en-US" sz="2100" b="1" dirty="0" smtClean="0"/>
              <a:t>    </a:t>
            </a:r>
            <a:r>
              <a:rPr lang="en-US" sz="2100" b="1" dirty="0" err="1" smtClean="0">
                <a:solidFill>
                  <a:srgbClr val="C00000"/>
                </a:solidFill>
              </a:rPr>
              <a:t>int</a:t>
            </a:r>
            <a:r>
              <a:rPr lang="en-US" sz="2100" b="1" dirty="0" smtClean="0">
                <a:solidFill>
                  <a:srgbClr val="C00000"/>
                </a:solidFill>
              </a:rPr>
              <a:t> </a:t>
            </a:r>
            <a:r>
              <a:rPr lang="en-US" sz="2100" b="1" dirty="0" err="1">
                <a:solidFill>
                  <a:srgbClr val="C00000"/>
                </a:solidFill>
              </a:rPr>
              <a:t>sArea</a:t>
            </a:r>
            <a:r>
              <a:rPr lang="en-US" sz="2100" b="1" dirty="0">
                <a:solidFill>
                  <a:srgbClr val="C00000"/>
                </a:solidFill>
              </a:rPr>
              <a:t>()</a:t>
            </a:r>
          </a:p>
          <a:p>
            <a:pPr marL="0" indent="0" algn="l" rtl="0">
              <a:buNone/>
            </a:pPr>
            <a:r>
              <a:rPr lang="en-US" sz="2100" b="1" dirty="0" smtClean="0">
                <a:solidFill>
                  <a:srgbClr val="C00000"/>
                </a:solidFill>
              </a:rPr>
              <a:t>    {</a:t>
            </a:r>
            <a:endParaRPr lang="en-US" sz="2100" b="1" dirty="0">
              <a:solidFill>
                <a:srgbClr val="C00000"/>
              </a:solidFill>
            </a:endParaRPr>
          </a:p>
          <a:p>
            <a:pPr marL="0" indent="0" algn="l" rtl="0">
              <a:buNone/>
            </a:pPr>
            <a:r>
              <a:rPr lang="en-US" sz="2100" b="1" dirty="0" smtClean="0">
                <a:solidFill>
                  <a:srgbClr val="C00000"/>
                </a:solidFill>
              </a:rPr>
              <a:t>       return </a:t>
            </a:r>
            <a:r>
              <a:rPr lang="en-US" sz="2100" b="1" dirty="0">
                <a:solidFill>
                  <a:srgbClr val="C00000"/>
                </a:solidFill>
              </a:rPr>
              <a:t>( side * side );</a:t>
            </a:r>
          </a:p>
          <a:p>
            <a:pPr marL="0" indent="0" algn="l" rtl="0">
              <a:buNone/>
            </a:pPr>
            <a:r>
              <a:rPr lang="en-US" sz="2100" b="1" dirty="0" smtClean="0">
                <a:solidFill>
                  <a:srgbClr val="C00000"/>
                </a:solidFill>
              </a:rPr>
              <a:t>    }</a:t>
            </a:r>
            <a:endParaRPr lang="en-US" sz="2100" b="1" dirty="0">
              <a:solidFill>
                <a:srgbClr val="C00000"/>
              </a:solidFill>
            </a:endParaRPr>
          </a:p>
          <a:p>
            <a:pPr marL="0" indent="0" algn="l" rtl="0">
              <a:buNone/>
            </a:pPr>
            <a:r>
              <a:rPr lang="en-US" sz="2100" b="1" dirty="0" smtClean="0"/>
              <a:t>};</a:t>
            </a:r>
            <a:endParaRPr lang="en-US" sz="2100" b="1" dirty="0"/>
          </a:p>
        </p:txBody>
      </p:sp>
      <p:sp>
        <p:nvSpPr>
          <p:cNvPr id="6" name="Content Placeholder 4">
            <a:extLst>
              <a:ext uri="{FF2B5EF4-FFF2-40B4-BE49-F238E27FC236}">
                <a16:creationId xmlns:a16="http://schemas.microsoft.com/office/drawing/2014/main" id="{2585CBE6-E721-45C4-AD53-C806BF92298E}"/>
              </a:ext>
            </a:extLst>
          </p:cNvPr>
          <p:cNvSpPr txBox="1">
            <a:spLocks/>
          </p:cNvSpPr>
          <p:nvPr/>
        </p:nvSpPr>
        <p:spPr>
          <a:xfrm>
            <a:off x="4993704" y="1196752"/>
            <a:ext cx="3826768" cy="5328592"/>
          </a:xfrm>
          <a:prstGeom prst="rect">
            <a:avLst/>
          </a:prstGeom>
          <a:solidFill>
            <a:schemeClr val="accent1">
              <a:lumMod val="20000"/>
              <a:lumOff val="80000"/>
            </a:schemeClr>
          </a:solidFill>
        </p:spPr>
        <p:txBody>
          <a:bodyPr vert="horz" lIns="91440" tIns="45720" rIns="91440" bIns="45720" rtlCol="1">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rtl="0">
              <a:buNone/>
            </a:pPr>
            <a:r>
              <a:rPr lang="en-US" sz="2100" b="1" dirty="0" smtClean="0">
                <a:solidFill>
                  <a:srgbClr val="0070C0"/>
                </a:solidFill>
              </a:rPr>
              <a:t>class</a:t>
            </a:r>
            <a:r>
              <a:rPr lang="en-US" sz="2100" b="1" dirty="0" smtClean="0"/>
              <a:t> </a:t>
            </a:r>
            <a:r>
              <a:rPr lang="en-US" sz="2100" b="1" dirty="0" err="1"/>
              <a:t>rect</a:t>
            </a:r>
            <a:endParaRPr lang="en-US" sz="2100" b="1" dirty="0"/>
          </a:p>
          <a:p>
            <a:pPr marL="0" indent="0" algn="l" rtl="0">
              <a:buNone/>
            </a:pPr>
            <a:r>
              <a:rPr lang="en-US" sz="2100" b="1" dirty="0"/>
              <a:t>{</a:t>
            </a:r>
          </a:p>
          <a:p>
            <a:pPr marL="0" indent="0" algn="l" rtl="0">
              <a:buNone/>
            </a:pPr>
            <a:r>
              <a:rPr lang="en-US" sz="2100" b="1" dirty="0"/>
              <a:t>  </a:t>
            </a:r>
            <a:r>
              <a:rPr lang="en-US" sz="2100" b="1" dirty="0" err="1"/>
              <a:t>int</a:t>
            </a:r>
            <a:r>
              <a:rPr lang="en-US" sz="2100" b="1" dirty="0"/>
              <a:t> </a:t>
            </a:r>
            <a:r>
              <a:rPr lang="en-US" sz="2100" b="1" dirty="0" smtClean="0"/>
              <a:t> width</a:t>
            </a:r>
            <a:r>
              <a:rPr lang="en-US" sz="2100" b="1" dirty="0"/>
              <a:t>, </a:t>
            </a:r>
            <a:r>
              <a:rPr lang="en-US" sz="2100" b="1" dirty="0" smtClean="0"/>
              <a:t> height</a:t>
            </a:r>
            <a:r>
              <a:rPr lang="en-US" sz="2100" b="1" dirty="0"/>
              <a:t>;</a:t>
            </a:r>
          </a:p>
          <a:p>
            <a:pPr marL="0" indent="0" algn="l" rtl="0">
              <a:buNone/>
            </a:pPr>
            <a:r>
              <a:rPr lang="en-US" sz="2100" b="1" dirty="0"/>
              <a:t>  </a:t>
            </a:r>
            <a:r>
              <a:rPr lang="en-US" sz="2100" b="1" dirty="0">
                <a:solidFill>
                  <a:srgbClr val="0070C0"/>
                </a:solidFill>
              </a:rPr>
              <a:t>public</a:t>
            </a:r>
            <a:r>
              <a:rPr lang="en-US" sz="2100" b="1" dirty="0"/>
              <a:t>:</a:t>
            </a:r>
          </a:p>
          <a:p>
            <a:pPr marL="0" indent="0" algn="l" rtl="0">
              <a:buNone/>
            </a:pPr>
            <a:r>
              <a:rPr lang="en-US" sz="2100" b="1" dirty="0" smtClean="0"/>
              <a:t>     </a:t>
            </a:r>
            <a:r>
              <a:rPr lang="en-US" sz="2100" b="1" dirty="0" err="1" smtClean="0"/>
              <a:t>rect</a:t>
            </a:r>
            <a:r>
              <a:rPr lang="en-US" sz="2100" b="1" dirty="0" smtClean="0"/>
              <a:t> </a:t>
            </a:r>
            <a:r>
              <a:rPr lang="en-US" sz="2100" b="1" dirty="0"/>
              <a:t>(</a:t>
            </a:r>
            <a:r>
              <a:rPr lang="en-US" sz="2100" b="1" dirty="0" err="1"/>
              <a:t>int</a:t>
            </a:r>
            <a:r>
              <a:rPr lang="en-US" sz="2100" b="1" dirty="0"/>
              <a:t> a, </a:t>
            </a:r>
            <a:r>
              <a:rPr lang="en-US" sz="2100" b="1" dirty="0" err="1"/>
              <a:t>int</a:t>
            </a:r>
            <a:r>
              <a:rPr lang="en-US" sz="2100" b="1" dirty="0"/>
              <a:t> b)</a:t>
            </a:r>
          </a:p>
          <a:p>
            <a:pPr marL="0" indent="0" algn="l" rtl="0">
              <a:buNone/>
            </a:pPr>
            <a:r>
              <a:rPr lang="en-US" sz="2100" b="1" dirty="0" smtClean="0"/>
              <a:t>    {  </a:t>
            </a:r>
            <a:endParaRPr lang="en-US" sz="2100" b="1" dirty="0"/>
          </a:p>
          <a:p>
            <a:pPr marL="0" indent="0" algn="l" rtl="0">
              <a:buNone/>
            </a:pPr>
            <a:r>
              <a:rPr lang="en-US" sz="2100" b="1" dirty="0" smtClean="0"/>
              <a:t>        width </a:t>
            </a:r>
            <a:r>
              <a:rPr lang="en-US" sz="2100" b="1" dirty="0"/>
              <a:t>= a; </a:t>
            </a:r>
          </a:p>
          <a:p>
            <a:pPr marL="0" indent="0" algn="l" rtl="0">
              <a:buNone/>
            </a:pPr>
            <a:r>
              <a:rPr lang="en-US" sz="2100" b="1" dirty="0" smtClean="0"/>
              <a:t>        height </a:t>
            </a:r>
            <a:r>
              <a:rPr lang="en-US" sz="2100" b="1" dirty="0"/>
              <a:t>= b;</a:t>
            </a:r>
          </a:p>
          <a:p>
            <a:pPr marL="0" indent="0" algn="l" rtl="0">
              <a:buNone/>
            </a:pPr>
            <a:r>
              <a:rPr lang="en-US" sz="2100" b="1" dirty="0" smtClean="0"/>
              <a:t>    }</a:t>
            </a:r>
            <a:endParaRPr lang="en-US" sz="2100" b="1" dirty="0"/>
          </a:p>
          <a:p>
            <a:pPr marL="0" indent="0" algn="l" rtl="0">
              <a:buNone/>
            </a:pPr>
            <a:r>
              <a:rPr lang="en-US" sz="2100" b="1" dirty="0" smtClean="0"/>
              <a:t>    </a:t>
            </a:r>
            <a:r>
              <a:rPr lang="en-US" sz="2100" b="1" dirty="0" err="1" smtClean="0">
                <a:solidFill>
                  <a:srgbClr val="C00000"/>
                </a:solidFill>
              </a:rPr>
              <a:t>int</a:t>
            </a:r>
            <a:r>
              <a:rPr lang="en-US" sz="2100" b="1" dirty="0" smtClean="0">
                <a:solidFill>
                  <a:srgbClr val="C00000"/>
                </a:solidFill>
              </a:rPr>
              <a:t> </a:t>
            </a:r>
            <a:r>
              <a:rPr lang="en-US" sz="2100" b="1" dirty="0" err="1">
                <a:solidFill>
                  <a:srgbClr val="C00000"/>
                </a:solidFill>
              </a:rPr>
              <a:t>rArea</a:t>
            </a:r>
            <a:r>
              <a:rPr lang="en-US" sz="2100" b="1" dirty="0">
                <a:solidFill>
                  <a:srgbClr val="C00000"/>
                </a:solidFill>
              </a:rPr>
              <a:t>()</a:t>
            </a:r>
          </a:p>
          <a:p>
            <a:pPr marL="0" indent="0" algn="l" rtl="0">
              <a:buNone/>
            </a:pPr>
            <a:r>
              <a:rPr lang="en-US" sz="2100" b="1" dirty="0" smtClean="0">
                <a:solidFill>
                  <a:srgbClr val="C00000"/>
                </a:solidFill>
              </a:rPr>
              <a:t>   {</a:t>
            </a:r>
            <a:endParaRPr lang="en-US" sz="2100" b="1" dirty="0">
              <a:solidFill>
                <a:srgbClr val="C00000"/>
              </a:solidFill>
            </a:endParaRPr>
          </a:p>
          <a:p>
            <a:pPr marL="0" indent="0" algn="l" rtl="0">
              <a:buNone/>
            </a:pPr>
            <a:r>
              <a:rPr lang="en-US" sz="2100" b="1" dirty="0" smtClean="0">
                <a:solidFill>
                  <a:srgbClr val="C00000"/>
                </a:solidFill>
              </a:rPr>
              <a:t>     return </a:t>
            </a:r>
            <a:r>
              <a:rPr lang="en-US" sz="2100" b="1" dirty="0">
                <a:solidFill>
                  <a:srgbClr val="C00000"/>
                </a:solidFill>
              </a:rPr>
              <a:t>( width * height );</a:t>
            </a:r>
          </a:p>
          <a:p>
            <a:pPr marL="0" indent="0" algn="l" rtl="0">
              <a:buNone/>
            </a:pPr>
            <a:r>
              <a:rPr lang="en-US" sz="2100" b="1" dirty="0" smtClean="0">
                <a:solidFill>
                  <a:srgbClr val="C00000"/>
                </a:solidFill>
              </a:rPr>
              <a:t>   }</a:t>
            </a:r>
            <a:endParaRPr lang="en-US" sz="2100" b="1" dirty="0">
              <a:solidFill>
                <a:srgbClr val="C00000"/>
              </a:solidFill>
            </a:endParaRPr>
          </a:p>
          <a:p>
            <a:pPr marL="0" indent="0" algn="l" rtl="0">
              <a:buNone/>
            </a:pPr>
            <a:r>
              <a:rPr lang="en-US" sz="2100" b="1" dirty="0" smtClean="0"/>
              <a:t>};</a:t>
            </a:r>
            <a:endParaRPr lang="en-US" sz="2100" b="1" dirty="0"/>
          </a:p>
        </p:txBody>
      </p:sp>
    </p:spTree>
    <p:extLst>
      <p:ext uri="{BB962C8B-B14F-4D97-AF65-F5344CB8AC3E}">
        <p14:creationId xmlns:p14="http://schemas.microsoft.com/office/powerpoint/2010/main" val="2513594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457200" y="-99392"/>
            <a:ext cx="8229600" cy="1143000"/>
          </a:xfrm>
        </p:spPr>
        <p:txBody>
          <a:bodyPr/>
          <a:lstStyle/>
          <a:p>
            <a:r>
              <a:rPr lang="en-US" sz="3600" b="1" i="1" u="sng" dirty="0" smtClean="0">
                <a:solidFill>
                  <a:srgbClr val="0070C0"/>
                </a:solidFill>
              </a:rPr>
              <a:t>Example</a:t>
            </a:r>
            <a:r>
              <a:rPr lang="en-US" sz="4000" b="1" u="sng" dirty="0">
                <a:solidFill>
                  <a:srgbClr val="0070C0"/>
                </a:solidFill>
              </a:rPr>
              <a:t> </a:t>
            </a:r>
            <a:r>
              <a:rPr lang="en-US" sz="2800" b="1" i="1" u="sng" dirty="0" smtClean="0">
                <a:solidFill>
                  <a:srgbClr val="0070C0"/>
                </a:solidFill>
              </a:rPr>
              <a:t>(cont</a:t>
            </a:r>
            <a:r>
              <a:rPr lang="en-US" sz="2800" b="1" i="1" u="sng" dirty="0">
                <a:solidFill>
                  <a:srgbClr val="0070C0"/>
                </a:solidFill>
              </a:rPr>
              <a:t>.)</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251520" y="1484784"/>
            <a:ext cx="6120680" cy="1584176"/>
          </a:xfrm>
          <a:solidFill>
            <a:schemeClr val="bg1"/>
          </a:solidFill>
          <a:ln>
            <a:solidFill>
              <a:srgbClr val="C00000"/>
            </a:solidFill>
          </a:ln>
        </p:spPr>
        <p:txBody>
          <a:bodyPr>
            <a:noAutofit/>
          </a:bodyPr>
          <a:lstStyle/>
          <a:p>
            <a:pPr marL="0" indent="0" algn="l" rtl="0">
              <a:buNone/>
            </a:pPr>
            <a:r>
              <a:rPr lang="en-US" sz="2100" b="1" dirty="0" err="1" smtClean="0"/>
              <a:t>int</a:t>
            </a:r>
            <a:r>
              <a:rPr lang="en-US" sz="2100" b="1" dirty="0" smtClean="0"/>
              <a:t> </a:t>
            </a:r>
            <a:r>
              <a:rPr lang="en-US" sz="2100" b="1" dirty="0" err="1"/>
              <a:t>addArea</a:t>
            </a:r>
            <a:r>
              <a:rPr lang="en-US" sz="2100" b="1" dirty="0"/>
              <a:t> (square s, </a:t>
            </a:r>
            <a:r>
              <a:rPr lang="en-US" sz="2100" b="1" dirty="0" err="1"/>
              <a:t>rect</a:t>
            </a:r>
            <a:r>
              <a:rPr lang="en-US" sz="2100" b="1" dirty="0"/>
              <a:t> r)</a:t>
            </a:r>
          </a:p>
          <a:p>
            <a:pPr marL="0" indent="0" algn="l" rtl="0">
              <a:buNone/>
            </a:pPr>
            <a:r>
              <a:rPr lang="en-US" sz="2100" b="1" dirty="0"/>
              <a:t>{</a:t>
            </a:r>
          </a:p>
          <a:p>
            <a:pPr marL="0" indent="0" algn="l" rtl="0">
              <a:buNone/>
            </a:pPr>
            <a:r>
              <a:rPr lang="en-US" sz="2100" b="1" dirty="0" smtClean="0"/>
              <a:t>     return ( </a:t>
            </a:r>
            <a:r>
              <a:rPr lang="en-US" sz="2100" b="1" dirty="0" err="1" smtClean="0">
                <a:solidFill>
                  <a:srgbClr val="C00000"/>
                </a:solidFill>
              </a:rPr>
              <a:t>s.sArea</a:t>
            </a:r>
            <a:r>
              <a:rPr lang="en-US" sz="2100" b="1" dirty="0" smtClean="0">
                <a:solidFill>
                  <a:srgbClr val="C00000"/>
                </a:solidFill>
              </a:rPr>
              <a:t>()</a:t>
            </a:r>
            <a:r>
              <a:rPr lang="en-US" sz="2100" b="1" dirty="0" smtClean="0"/>
              <a:t> </a:t>
            </a:r>
            <a:r>
              <a:rPr lang="en-US" sz="2100" b="1" dirty="0"/>
              <a:t>+ </a:t>
            </a:r>
            <a:r>
              <a:rPr lang="en-US" sz="2100" b="1" dirty="0" err="1">
                <a:solidFill>
                  <a:srgbClr val="C00000"/>
                </a:solidFill>
              </a:rPr>
              <a:t>r.rArea</a:t>
            </a:r>
            <a:r>
              <a:rPr lang="en-US" sz="2100" b="1" dirty="0" smtClean="0">
                <a:solidFill>
                  <a:srgbClr val="C00000"/>
                </a:solidFill>
              </a:rPr>
              <a:t>()</a:t>
            </a:r>
            <a:r>
              <a:rPr lang="en-US" sz="2100" b="1" dirty="0" smtClean="0"/>
              <a:t> );</a:t>
            </a:r>
            <a:endParaRPr lang="en-US" sz="2100" b="1" dirty="0"/>
          </a:p>
          <a:p>
            <a:pPr marL="0" indent="0" algn="l" rtl="0">
              <a:buNone/>
            </a:pPr>
            <a:r>
              <a:rPr lang="en-US" sz="2100" b="1" dirty="0" smtClean="0"/>
              <a:t>}</a:t>
            </a:r>
            <a:endParaRPr lang="en-US" sz="2100" b="1" dirty="0"/>
          </a:p>
        </p:txBody>
      </p:sp>
      <p:sp>
        <p:nvSpPr>
          <p:cNvPr id="7" name="Rectangle 6"/>
          <p:cNvSpPr/>
          <p:nvPr/>
        </p:nvSpPr>
        <p:spPr>
          <a:xfrm>
            <a:off x="251520" y="3861048"/>
            <a:ext cx="6192688" cy="2354491"/>
          </a:xfrm>
          <a:prstGeom prst="rect">
            <a:avLst/>
          </a:prstGeom>
          <a:solidFill>
            <a:schemeClr val="accent2">
              <a:lumMod val="20000"/>
              <a:lumOff val="80000"/>
            </a:schemeClr>
          </a:solidFill>
        </p:spPr>
        <p:txBody>
          <a:bodyPr wrap="square">
            <a:spAutoFit/>
          </a:bodyPr>
          <a:lstStyle/>
          <a:p>
            <a:pPr algn="l" rtl="0"/>
            <a:r>
              <a:rPr lang="en-US" sz="2100" b="1" dirty="0"/>
              <a:t>void main()</a:t>
            </a:r>
          </a:p>
          <a:p>
            <a:pPr algn="l" rtl="0"/>
            <a:r>
              <a:rPr lang="en-US" sz="2100" b="1" dirty="0"/>
              <a:t>{</a:t>
            </a:r>
          </a:p>
          <a:p>
            <a:pPr algn="l" rtl="0"/>
            <a:r>
              <a:rPr lang="en-US" sz="2100" b="1" dirty="0"/>
              <a:t>     </a:t>
            </a:r>
            <a:r>
              <a:rPr lang="en-US" sz="2100" b="1" dirty="0" smtClean="0"/>
              <a:t>square  </a:t>
            </a:r>
            <a:r>
              <a:rPr lang="en-US" sz="2100" b="1" dirty="0" err="1"/>
              <a:t>sq</a:t>
            </a:r>
            <a:r>
              <a:rPr lang="en-US" sz="2100" b="1" dirty="0"/>
              <a:t>(5);</a:t>
            </a:r>
          </a:p>
          <a:p>
            <a:pPr algn="l" rtl="0"/>
            <a:r>
              <a:rPr lang="en-US" sz="2100" b="1" dirty="0"/>
              <a:t>     </a:t>
            </a:r>
            <a:r>
              <a:rPr lang="en-US" sz="2100" b="1" dirty="0" err="1" smtClean="0"/>
              <a:t>rect</a:t>
            </a:r>
            <a:r>
              <a:rPr lang="en-US" sz="2100" b="1" dirty="0" smtClean="0"/>
              <a:t>    rec(3,5</a:t>
            </a:r>
            <a:r>
              <a:rPr lang="en-US" sz="2100" b="1" dirty="0"/>
              <a:t>);</a:t>
            </a:r>
          </a:p>
          <a:p>
            <a:pPr algn="l" rtl="0"/>
            <a:r>
              <a:rPr lang="en-US" sz="2100" b="1" dirty="0"/>
              <a:t>     </a:t>
            </a:r>
            <a:r>
              <a:rPr lang="en-US" sz="2100" b="1" dirty="0" err="1"/>
              <a:t>cout</a:t>
            </a:r>
            <a:r>
              <a:rPr lang="en-US" sz="2100" b="1" dirty="0"/>
              <a:t> &lt;&lt; </a:t>
            </a:r>
            <a:r>
              <a:rPr lang="en-US" sz="2100" b="1" dirty="0" err="1"/>
              <a:t>addArea</a:t>
            </a:r>
            <a:r>
              <a:rPr lang="en-US" sz="2100" b="1" dirty="0" smtClean="0"/>
              <a:t>( </a:t>
            </a:r>
            <a:r>
              <a:rPr lang="en-US" sz="2100" b="1" dirty="0" err="1" smtClean="0"/>
              <a:t>sq</a:t>
            </a:r>
            <a:r>
              <a:rPr lang="en-US" sz="2100" b="1" dirty="0" smtClean="0"/>
              <a:t> , </a:t>
            </a:r>
            <a:r>
              <a:rPr lang="en-US" sz="2100" b="1" dirty="0"/>
              <a:t>rec</a:t>
            </a:r>
            <a:r>
              <a:rPr lang="en-US" sz="2100" b="1" dirty="0" smtClean="0"/>
              <a:t>) &lt;&lt;</a:t>
            </a:r>
            <a:r>
              <a:rPr lang="en-US" sz="2100" b="1" dirty="0" err="1"/>
              <a:t>endl</a:t>
            </a:r>
            <a:r>
              <a:rPr lang="en-US" sz="2100" b="1" dirty="0"/>
              <a:t>;</a:t>
            </a:r>
          </a:p>
          <a:p>
            <a:pPr algn="l" rtl="0"/>
            <a:r>
              <a:rPr lang="en-US" sz="2100" b="1" dirty="0"/>
              <a:t>}</a:t>
            </a:r>
          </a:p>
          <a:p>
            <a:pPr algn="l" rtl="0"/>
            <a:endParaRPr lang="en-US" sz="2100" b="1" dirty="0"/>
          </a:p>
        </p:txBody>
      </p:sp>
    </p:spTree>
    <p:extLst>
      <p:ext uri="{BB962C8B-B14F-4D97-AF65-F5344CB8AC3E}">
        <p14:creationId xmlns:p14="http://schemas.microsoft.com/office/powerpoint/2010/main" val="2951365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179512" y="1268760"/>
            <a:ext cx="3816424" cy="5184576"/>
          </a:xfrm>
          <a:solidFill>
            <a:schemeClr val="accent1">
              <a:lumMod val="20000"/>
              <a:lumOff val="80000"/>
            </a:schemeClr>
          </a:solidFill>
        </p:spPr>
        <p:txBody>
          <a:bodyPr>
            <a:noAutofit/>
          </a:bodyPr>
          <a:lstStyle/>
          <a:p>
            <a:pPr marL="0" indent="0" algn="l" rtl="0">
              <a:buNone/>
            </a:pPr>
            <a:r>
              <a:rPr lang="en-US" sz="2100" b="1" dirty="0">
                <a:solidFill>
                  <a:srgbClr val="0070C0"/>
                </a:solidFill>
              </a:rPr>
              <a:t>class</a:t>
            </a:r>
            <a:r>
              <a:rPr lang="en-US" sz="2100" b="1" dirty="0"/>
              <a:t> square</a:t>
            </a:r>
          </a:p>
          <a:p>
            <a:pPr marL="0" indent="0" algn="l" rtl="0">
              <a:buNone/>
            </a:pPr>
            <a:r>
              <a:rPr lang="en-US" sz="2100" b="1" dirty="0"/>
              <a:t>{</a:t>
            </a:r>
          </a:p>
          <a:p>
            <a:pPr marL="0" indent="0" algn="l" rtl="0">
              <a:buNone/>
            </a:pPr>
            <a:r>
              <a:rPr lang="en-US" sz="2100" b="1" dirty="0"/>
              <a:t>  </a:t>
            </a:r>
            <a:r>
              <a:rPr lang="en-US" sz="2100" b="1" dirty="0" err="1"/>
              <a:t>int</a:t>
            </a:r>
            <a:r>
              <a:rPr lang="en-US" sz="2100" b="1" dirty="0"/>
              <a:t> side;</a:t>
            </a:r>
          </a:p>
          <a:p>
            <a:pPr marL="0" indent="0" algn="l" rtl="0">
              <a:buNone/>
            </a:pPr>
            <a:r>
              <a:rPr lang="en-US" sz="2100" b="1" dirty="0"/>
              <a:t>  </a:t>
            </a:r>
            <a:r>
              <a:rPr lang="en-US" sz="2100" b="1" dirty="0" smtClean="0">
                <a:solidFill>
                  <a:srgbClr val="0070C0"/>
                </a:solidFill>
              </a:rPr>
              <a:t>public</a:t>
            </a:r>
            <a:r>
              <a:rPr lang="en-US" sz="2100" b="1" dirty="0" smtClean="0"/>
              <a:t>:</a:t>
            </a:r>
          </a:p>
          <a:p>
            <a:pPr marL="0" indent="0" algn="l" rtl="0">
              <a:buNone/>
            </a:pPr>
            <a:r>
              <a:rPr lang="en-US" sz="2100" b="1" dirty="0" smtClean="0"/>
              <a:t>      square(</a:t>
            </a:r>
            <a:r>
              <a:rPr lang="en-US" sz="2100" b="1" dirty="0" err="1" smtClean="0"/>
              <a:t>int</a:t>
            </a:r>
            <a:r>
              <a:rPr lang="en-US" sz="2100" b="1" dirty="0" smtClean="0"/>
              <a:t> </a:t>
            </a:r>
            <a:r>
              <a:rPr lang="en-US" sz="2100" b="1" dirty="0"/>
              <a:t>a)</a:t>
            </a:r>
          </a:p>
          <a:p>
            <a:pPr marL="0" indent="0" algn="l" rtl="0">
              <a:buNone/>
            </a:pPr>
            <a:r>
              <a:rPr lang="en-US" sz="2100" b="1" dirty="0" smtClean="0"/>
              <a:t>     {</a:t>
            </a:r>
            <a:endParaRPr lang="en-US" sz="2100" b="1" dirty="0"/>
          </a:p>
          <a:p>
            <a:pPr marL="0" indent="0" algn="l" rtl="0">
              <a:buNone/>
            </a:pPr>
            <a:r>
              <a:rPr lang="en-US" sz="2100" b="1" dirty="0" smtClean="0"/>
              <a:t>        side </a:t>
            </a:r>
            <a:r>
              <a:rPr lang="en-US" sz="2100" b="1" dirty="0"/>
              <a:t>= a;</a:t>
            </a:r>
          </a:p>
          <a:p>
            <a:pPr marL="0" indent="0" algn="l" rtl="0">
              <a:buNone/>
            </a:pPr>
            <a:r>
              <a:rPr lang="en-US" sz="2100" b="1" dirty="0" smtClean="0"/>
              <a:t>     }</a:t>
            </a:r>
            <a:endParaRPr lang="en-US" sz="2100" b="1" dirty="0"/>
          </a:p>
          <a:p>
            <a:pPr marL="0" indent="0" algn="l" rtl="0">
              <a:buNone/>
            </a:pPr>
            <a:r>
              <a:rPr lang="en-US" sz="2100" b="1" dirty="0" smtClean="0"/>
              <a:t>     </a:t>
            </a:r>
            <a:r>
              <a:rPr lang="en-US" sz="2100" b="1" dirty="0" err="1" smtClean="0">
                <a:solidFill>
                  <a:srgbClr val="C00000"/>
                </a:solidFill>
              </a:rPr>
              <a:t>int</a:t>
            </a:r>
            <a:r>
              <a:rPr lang="en-US" sz="2100" b="1" dirty="0" smtClean="0">
                <a:solidFill>
                  <a:srgbClr val="C00000"/>
                </a:solidFill>
              </a:rPr>
              <a:t> </a:t>
            </a:r>
            <a:r>
              <a:rPr lang="en-US" sz="2100" b="1" dirty="0" err="1" smtClean="0">
                <a:solidFill>
                  <a:srgbClr val="C00000"/>
                </a:solidFill>
              </a:rPr>
              <a:t>getSide</a:t>
            </a:r>
            <a:r>
              <a:rPr lang="en-US" sz="2100" b="1" dirty="0" smtClean="0">
                <a:solidFill>
                  <a:srgbClr val="C00000"/>
                </a:solidFill>
              </a:rPr>
              <a:t>() </a:t>
            </a:r>
          </a:p>
          <a:p>
            <a:pPr marL="0" indent="0" algn="l" rtl="0">
              <a:buNone/>
            </a:pPr>
            <a:r>
              <a:rPr lang="en-US" sz="2100" b="1" dirty="0">
                <a:solidFill>
                  <a:srgbClr val="C00000"/>
                </a:solidFill>
              </a:rPr>
              <a:t> </a:t>
            </a:r>
            <a:r>
              <a:rPr lang="en-US" sz="2100" b="1" dirty="0" smtClean="0">
                <a:solidFill>
                  <a:srgbClr val="C00000"/>
                </a:solidFill>
              </a:rPr>
              <a:t>    {  </a:t>
            </a:r>
          </a:p>
          <a:p>
            <a:pPr marL="0" indent="0" algn="l" rtl="0">
              <a:buNone/>
            </a:pPr>
            <a:r>
              <a:rPr lang="en-US" sz="2100" b="1" dirty="0">
                <a:solidFill>
                  <a:srgbClr val="C00000"/>
                </a:solidFill>
              </a:rPr>
              <a:t> </a:t>
            </a:r>
            <a:r>
              <a:rPr lang="en-US" sz="2100" b="1" dirty="0" smtClean="0">
                <a:solidFill>
                  <a:srgbClr val="C00000"/>
                </a:solidFill>
              </a:rPr>
              <a:t>        return side; </a:t>
            </a:r>
          </a:p>
          <a:p>
            <a:pPr marL="0" indent="0" algn="l" rtl="0">
              <a:buNone/>
            </a:pPr>
            <a:r>
              <a:rPr lang="en-US" sz="2100" b="1" dirty="0">
                <a:solidFill>
                  <a:srgbClr val="C00000"/>
                </a:solidFill>
              </a:rPr>
              <a:t> </a:t>
            </a:r>
            <a:r>
              <a:rPr lang="en-US" sz="2100" b="1" dirty="0" smtClean="0">
                <a:solidFill>
                  <a:srgbClr val="C00000"/>
                </a:solidFill>
              </a:rPr>
              <a:t>    }</a:t>
            </a:r>
          </a:p>
          <a:p>
            <a:pPr marL="0" indent="0" algn="l" rtl="0">
              <a:buNone/>
            </a:pPr>
            <a:r>
              <a:rPr lang="en-US" sz="2100" b="1" dirty="0" smtClean="0"/>
              <a:t>};</a:t>
            </a:r>
            <a:endParaRPr lang="en-US" sz="2100" b="1" dirty="0"/>
          </a:p>
        </p:txBody>
      </p:sp>
      <p:sp>
        <p:nvSpPr>
          <p:cNvPr id="6" name="Content Placeholder 4">
            <a:extLst>
              <a:ext uri="{FF2B5EF4-FFF2-40B4-BE49-F238E27FC236}">
                <a16:creationId xmlns:a16="http://schemas.microsoft.com/office/drawing/2014/main" id="{2585CBE6-E721-45C4-AD53-C806BF92298E}"/>
              </a:ext>
            </a:extLst>
          </p:cNvPr>
          <p:cNvSpPr txBox="1">
            <a:spLocks/>
          </p:cNvSpPr>
          <p:nvPr/>
        </p:nvSpPr>
        <p:spPr>
          <a:xfrm>
            <a:off x="4860032" y="1268760"/>
            <a:ext cx="4163743" cy="5184576"/>
          </a:xfrm>
          <a:prstGeom prst="rect">
            <a:avLst/>
          </a:prstGeom>
          <a:solidFill>
            <a:schemeClr val="accent1">
              <a:lumMod val="20000"/>
              <a:lumOff val="80000"/>
            </a:schemeClr>
          </a:solidFill>
        </p:spPr>
        <p:txBody>
          <a:bodyPr vert="horz" lIns="91440" tIns="45720" rIns="91440" bIns="45720" rtlCol="1">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rtl="0">
              <a:buNone/>
            </a:pPr>
            <a:r>
              <a:rPr lang="en-US" sz="2100" b="1" dirty="0" smtClean="0">
                <a:solidFill>
                  <a:srgbClr val="0070C0"/>
                </a:solidFill>
              </a:rPr>
              <a:t>class</a:t>
            </a:r>
            <a:r>
              <a:rPr lang="en-US" sz="2100" b="1" dirty="0" smtClean="0"/>
              <a:t> </a:t>
            </a:r>
            <a:r>
              <a:rPr lang="en-US" sz="2100" b="1" dirty="0" err="1"/>
              <a:t>rect</a:t>
            </a:r>
            <a:endParaRPr lang="en-US" sz="2100" b="1" dirty="0"/>
          </a:p>
          <a:p>
            <a:pPr marL="0" indent="0" algn="l" rtl="0">
              <a:buNone/>
            </a:pPr>
            <a:r>
              <a:rPr lang="en-US" sz="2100" b="1" dirty="0"/>
              <a:t>{</a:t>
            </a:r>
          </a:p>
          <a:p>
            <a:pPr marL="0" indent="0" algn="l" rtl="0">
              <a:buNone/>
            </a:pPr>
            <a:r>
              <a:rPr lang="en-US" sz="2100" b="1" dirty="0"/>
              <a:t>  </a:t>
            </a:r>
            <a:r>
              <a:rPr lang="en-US" sz="2100" b="1" dirty="0" err="1"/>
              <a:t>int</a:t>
            </a:r>
            <a:r>
              <a:rPr lang="en-US" sz="2100" b="1" dirty="0"/>
              <a:t> </a:t>
            </a:r>
            <a:r>
              <a:rPr lang="en-US" sz="2100" b="1" dirty="0" smtClean="0"/>
              <a:t> width</a:t>
            </a:r>
            <a:r>
              <a:rPr lang="en-US" sz="2100" b="1" dirty="0"/>
              <a:t>, </a:t>
            </a:r>
            <a:r>
              <a:rPr lang="en-US" sz="2100" b="1" dirty="0" smtClean="0"/>
              <a:t> height</a:t>
            </a:r>
            <a:r>
              <a:rPr lang="en-US" sz="2100" b="1" dirty="0"/>
              <a:t>;</a:t>
            </a:r>
          </a:p>
          <a:p>
            <a:pPr marL="0" indent="0" algn="l" rtl="0">
              <a:buNone/>
            </a:pPr>
            <a:r>
              <a:rPr lang="en-US" sz="2100" b="1" dirty="0"/>
              <a:t>  </a:t>
            </a:r>
            <a:r>
              <a:rPr lang="en-US" sz="2100" b="1" dirty="0">
                <a:solidFill>
                  <a:srgbClr val="0070C0"/>
                </a:solidFill>
              </a:rPr>
              <a:t>public</a:t>
            </a:r>
            <a:r>
              <a:rPr lang="en-US" sz="2100" b="1" dirty="0"/>
              <a:t>:</a:t>
            </a:r>
          </a:p>
          <a:p>
            <a:pPr marL="0" indent="0" algn="l" rtl="0">
              <a:buNone/>
            </a:pPr>
            <a:r>
              <a:rPr lang="en-US" sz="2100" b="1" dirty="0" smtClean="0"/>
              <a:t>     </a:t>
            </a:r>
            <a:r>
              <a:rPr lang="en-US" sz="2100" b="1" dirty="0" err="1" smtClean="0"/>
              <a:t>rect</a:t>
            </a:r>
            <a:r>
              <a:rPr lang="en-US" sz="2100" b="1" dirty="0" smtClean="0"/>
              <a:t> </a:t>
            </a:r>
            <a:r>
              <a:rPr lang="en-US" sz="2100" b="1" dirty="0"/>
              <a:t>(</a:t>
            </a:r>
            <a:r>
              <a:rPr lang="en-US" sz="2100" b="1" dirty="0" err="1"/>
              <a:t>int</a:t>
            </a:r>
            <a:r>
              <a:rPr lang="en-US" sz="2100" b="1" dirty="0"/>
              <a:t> a, </a:t>
            </a:r>
            <a:r>
              <a:rPr lang="en-US" sz="2100" b="1" dirty="0" err="1"/>
              <a:t>int</a:t>
            </a:r>
            <a:r>
              <a:rPr lang="en-US" sz="2100" b="1" dirty="0"/>
              <a:t> b)</a:t>
            </a:r>
          </a:p>
          <a:p>
            <a:pPr marL="0" indent="0" algn="l" rtl="0">
              <a:buNone/>
            </a:pPr>
            <a:r>
              <a:rPr lang="en-US" sz="2100" b="1" dirty="0" smtClean="0"/>
              <a:t>    {  </a:t>
            </a:r>
            <a:endParaRPr lang="en-US" sz="2100" b="1" dirty="0"/>
          </a:p>
          <a:p>
            <a:pPr marL="0" indent="0" algn="l" rtl="0">
              <a:buNone/>
            </a:pPr>
            <a:r>
              <a:rPr lang="en-US" sz="2100" b="1" dirty="0" smtClean="0"/>
              <a:t>        width </a:t>
            </a:r>
            <a:r>
              <a:rPr lang="en-US" sz="2100" b="1" dirty="0"/>
              <a:t>= a; </a:t>
            </a:r>
          </a:p>
          <a:p>
            <a:pPr marL="0" indent="0" algn="l" rtl="0">
              <a:buNone/>
            </a:pPr>
            <a:r>
              <a:rPr lang="en-US" sz="2100" b="1" dirty="0" smtClean="0"/>
              <a:t>        height </a:t>
            </a:r>
            <a:r>
              <a:rPr lang="en-US" sz="2100" b="1" dirty="0"/>
              <a:t>= b;</a:t>
            </a:r>
          </a:p>
          <a:p>
            <a:pPr marL="0" indent="0" algn="l" rtl="0">
              <a:buNone/>
            </a:pPr>
            <a:r>
              <a:rPr lang="en-US" sz="2100" b="1" dirty="0" smtClean="0"/>
              <a:t>    }</a:t>
            </a:r>
            <a:endParaRPr lang="en-US" sz="2100" b="1" dirty="0"/>
          </a:p>
          <a:p>
            <a:pPr marL="0" indent="0" algn="l" rtl="0">
              <a:buNone/>
            </a:pPr>
            <a:r>
              <a:rPr lang="en-US" sz="2100" b="1" dirty="0" smtClean="0"/>
              <a:t>   </a:t>
            </a:r>
            <a:r>
              <a:rPr lang="en-US" sz="2100" b="1" dirty="0" err="1" smtClean="0">
                <a:solidFill>
                  <a:srgbClr val="C00000"/>
                </a:solidFill>
              </a:rPr>
              <a:t>int</a:t>
            </a:r>
            <a:r>
              <a:rPr lang="en-US" sz="2100" b="1" dirty="0" smtClean="0">
                <a:solidFill>
                  <a:srgbClr val="C00000"/>
                </a:solidFill>
              </a:rPr>
              <a:t> </a:t>
            </a:r>
            <a:r>
              <a:rPr lang="en-US" sz="2100" b="1" dirty="0" err="1" smtClean="0">
                <a:solidFill>
                  <a:srgbClr val="C00000"/>
                </a:solidFill>
              </a:rPr>
              <a:t>getWidth</a:t>
            </a:r>
            <a:r>
              <a:rPr lang="en-US" sz="2100" b="1" dirty="0" smtClean="0">
                <a:solidFill>
                  <a:srgbClr val="C00000"/>
                </a:solidFill>
              </a:rPr>
              <a:t>() { return width;   }</a:t>
            </a:r>
          </a:p>
          <a:p>
            <a:pPr marL="0" indent="0" algn="l" rtl="0">
              <a:buNone/>
            </a:pPr>
            <a:r>
              <a:rPr lang="en-US" sz="2100" b="1" dirty="0">
                <a:solidFill>
                  <a:srgbClr val="C00000"/>
                </a:solidFill>
              </a:rPr>
              <a:t> </a:t>
            </a:r>
            <a:r>
              <a:rPr lang="en-US" sz="2100" b="1" dirty="0" smtClean="0">
                <a:solidFill>
                  <a:srgbClr val="C00000"/>
                </a:solidFill>
              </a:rPr>
              <a:t>  </a:t>
            </a:r>
            <a:r>
              <a:rPr lang="en-US" sz="2100" b="1" dirty="0" err="1" smtClean="0">
                <a:solidFill>
                  <a:srgbClr val="C00000"/>
                </a:solidFill>
              </a:rPr>
              <a:t>int</a:t>
            </a:r>
            <a:r>
              <a:rPr lang="en-US" sz="2100" b="1" dirty="0" smtClean="0">
                <a:solidFill>
                  <a:srgbClr val="C00000"/>
                </a:solidFill>
              </a:rPr>
              <a:t> </a:t>
            </a:r>
            <a:r>
              <a:rPr lang="en-US" sz="2100" b="1" dirty="0" err="1" smtClean="0">
                <a:solidFill>
                  <a:srgbClr val="C00000"/>
                </a:solidFill>
              </a:rPr>
              <a:t>getHeight</a:t>
            </a:r>
            <a:r>
              <a:rPr lang="en-US" sz="2100" b="1" dirty="0" smtClean="0">
                <a:solidFill>
                  <a:srgbClr val="C00000"/>
                </a:solidFill>
              </a:rPr>
              <a:t>() { return height;  }</a:t>
            </a:r>
          </a:p>
          <a:p>
            <a:pPr marL="0" indent="0" algn="l" rtl="0">
              <a:buNone/>
            </a:pPr>
            <a:r>
              <a:rPr lang="en-US" sz="2100" b="1" dirty="0" smtClean="0"/>
              <a:t>};</a:t>
            </a:r>
            <a:endParaRPr lang="en-US" sz="2100" b="1" dirty="0"/>
          </a:p>
        </p:txBody>
      </p:sp>
      <p:sp>
        <p:nvSpPr>
          <p:cNvPr id="8" name="Title 1">
            <a:extLst>
              <a:ext uri="{FF2B5EF4-FFF2-40B4-BE49-F238E27FC236}">
                <a16:creationId xmlns:a16="http://schemas.microsoft.com/office/drawing/2014/main" id="{484987E6-0E9A-483B-BF13-2AD6A1EEFF30}"/>
              </a:ext>
            </a:extLst>
          </p:cNvPr>
          <p:cNvSpPr>
            <a:spLocks noGrp="1"/>
          </p:cNvSpPr>
          <p:nvPr>
            <p:ph type="title"/>
          </p:nvPr>
        </p:nvSpPr>
        <p:spPr>
          <a:xfrm>
            <a:off x="457200" y="-100013"/>
            <a:ext cx="8229600" cy="1143001"/>
          </a:xfrm>
        </p:spPr>
        <p:txBody>
          <a:bodyPr/>
          <a:lstStyle/>
          <a:p>
            <a:pPr rtl="0"/>
            <a:r>
              <a:rPr lang="en-US" sz="3600" b="1" i="1" u="sng" dirty="0" smtClean="0">
                <a:solidFill>
                  <a:srgbClr val="0070C0"/>
                </a:solidFill>
              </a:rPr>
              <a:t>Example</a:t>
            </a:r>
            <a:r>
              <a:rPr lang="en-US" sz="4000" b="1" u="sng" dirty="0" smtClean="0">
                <a:solidFill>
                  <a:srgbClr val="0070C0"/>
                </a:solidFill>
              </a:rPr>
              <a:t> </a:t>
            </a:r>
            <a:r>
              <a:rPr lang="en-US" sz="2800" b="1" i="1" u="sng" dirty="0" smtClean="0">
                <a:solidFill>
                  <a:srgbClr val="0070C0"/>
                </a:solidFill>
              </a:rPr>
              <a:t>”using set &amp; get”</a:t>
            </a:r>
            <a:endParaRPr lang="en-US" b="1" i="1" u="sng" dirty="0">
              <a:solidFill>
                <a:srgbClr val="0070C0"/>
              </a:solidFill>
            </a:endParaRPr>
          </a:p>
        </p:txBody>
      </p:sp>
    </p:spTree>
    <p:extLst>
      <p:ext uri="{BB962C8B-B14F-4D97-AF65-F5344CB8AC3E}">
        <p14:creationId xmlns:p14="http://schemas.microsoft.com/office/powerpoint/2010/main" val="738358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251519" y="1484784"/>
            <a:ext cx="8300810" cy="1584176"/>
          </a:xfrm>
          <a:solidFill>
            <a:schemeClr val="bg1"/>
          </a:solidFill>
          <a:ln>
            <a:solidFill>
              <a:srgbClr val="C00000"/>
            </a:solidFill>
          </a:ln>
        </p:spPr>
        <p:txBody>
          <a:bodyPr>
            <a:noAutofit/>
          </a:bodyPr>
          <a:lstStyle/>
          <a:p>
            <a:pPr marL="0" indent="0" algn="l" rtl="0">
              <a:buNone/>
            </a:pPr>
            <a:r>
              <a:rPr lang="en-US" sz="2100" b="1" dirty="0" err="1" smtClean="0"/>
              <a:t>int</a:t>
            </a:r>
            <a:r>
              <a:rPr lang="en-US" sz="2100" b="1" dirty="0" smtClean="0"/>
              <a:t> </a:t>
            </a:r>
            <a:r>
              <a:rPr lang="en-US" sz="2100" b="1" dirty="0" err="1"/>
              <a:t>addArea</a:t>
            </a:r>
            <a:r>
              <a:rPr lang="en-US" sz="2100" b="1" dirty="0"/>
              <a:t> (square s, </a:t>
            </a:r>
            <a:r>
              <a:rPr lang="en-US" sz="2100" b="1" dirty="0" err="1"/>
              <a:t>rect</a:t>
            </a:r>
            <a:r>
              <a:rPr lang="en-US" sz="2100" b="1" dirty="0"/>
              <a:t> r)</a:t>
            </a:r>
          </a:p>
          <a:p>
            <a:pPr marL="0" indent="0" algn="l" rtl="0">
              <a:buNone/>
            </a:pPr>
            <a:r>
              <a:rPr lang="en-US" sz="2100" b="1" dirty="0"/>
              <a:t>{</a:t>
            </a:r>
          </a:p>
          <a:p>
            <a:pPr marL="0" indent="0" algn="l" rtl="0">
              <a:buNone/>
            </a:pPr>
            <a:r>
              <a:rPr lang="en-US" sz="2100" b="1" dirty="0" smtClean="0"/>
              <a:t>     return ( </a:t>
            </a:r>
            <a:r>
              <a:rPr lang="en-US" sz="2100" b="1" dirty="0" err="1" smtClean="0">
                <a:solidFill>
                  <a:srgbClr val="C00000"/>
                </a:solidFill>
              </a:rPr>
              <a:t>s.getSide</a:t>
            </a:r>
            <a:r>
              <a:rPr lang="en-US" sz="2100" b="1" dirty="0" smtClean="0">
                <a:solidFill>
                  <a:srgbClr val="C00000"/>
                </a:solidFill>
              </a:rPr>
              <a:t>() * </a:t>
            </a:r>
            <a:r>
              <a:rPr lang="en-US" sz="2100" b="1" dirty="0" err="1" smtClean="0">
                <a:solidFill>
                  <a:srgbClr val="C00000"/>
                </a:solidFill>
              </a:rPr>
              <a:t>s.getSide</a:t>
            </a:r>
            <a:r>
              <a:rPr lang="en-US" sz="2100" b="1" dirty="0" smtClean="0">
                <a:solidFill>
                  <a:srgbClr val="C00000"/>
                </a:solidFill>
              </a:rPr>
              <a:t>()</a:t>
            </a:r>
            <a:r>
              <a:rPr lang="en-US" sz="2100" b="1" dirty="0" smtClean="0"/>
              <a:t>  +  </a:t>
            </a:r>
            <a:r>
              <a:rPr lang="en-US" sz="2100" b="1" dirty="0" err="1" smtClean="0">
                <a:solidFill>
                  <a:srgbClr val="C00000"/>
                </a:solidFill>
              </a:rPr>
              <a:t>r.getWidth</a:t>
            </a:r>
            <a:r>
              <a:rPr lang="en-US" sz="2100" b="1" dirty="0" smtClean="0">
                <a:solidFill>
                  <a:srgbClr val="C00000"/>
                </a:solidFill>
              </a:rPr>
              <a:t>() * </a:t>
            </a:r>
            <a:r>
              <a:rPr lang="en-US" sz="2100" b="1" dirty="0" err="1" smtClean="0">
                <a:solidFill>
                  <a:srgbClr val="C00000"/>
                </a:solidFill>
              </a:rPr>
              <a:t>r.getHeight</a:t>
            </a:r>
            <a:r>
              <a:rPr lang="en-US" sz="2100" b="1" dirty="0" smtClean="0">
                <a:solidFill>
                  <a:srgbClr val="C00000"/>
                </a:solidFill>
              </a:rPr>
              <a:t>()</a:t>
            </a:r>
            <a:r>
              <a:rPr lang="en-US" sz="2100" b="1" dirty="0" smtClean="0"/>
              <a:t> );</a:t>
            </a:r>
            <a:endParaRPr lang="en-US" sz="2100" b="1" dirty="0"/>
          </a:p>
          <a:p>
            <a:pPr marL="0" indent="0" algn="l" rtl="0">
              <a:buNone/>
            </a:pPr>
            <a:r>
              <a:rPr lang="en-US" sz="2100" b="1" dirty="0" smtClean="0"/>
              <a:t>}</a:t>
            </a:r>
            <a:endParaRPr lang="en-US" sz="2100" b="1" dirty="0"/>
          </a:p>
        </p:txBody>
      </p:sp>
      <p:sp>
        <p:nvSpPr>
          <p:cNvPr id="7" name="Rectangle 6"/>
          <p:cNvSpPr/>
          <p:nvPr/>
        </p:nvSpPr>
        <p:spPr>
          <a:xfrm>
            <a:off x="251520" y="3861048"/>
            <a:ext cx="8352928" cy="2354491"/>
          </a:xfrm>
          <a:prstGeom prst="rect">
            <a:avLst/>
          </a:prstGeom>
          <a:solidFill>
            <a:schemeClr val="accent2">
              <a:lumMod val="20000"/>
              <a:lumOff val="80000"/>
            </a:schemeClr>
          </a:solidFill>
        </p:spPr>
        <p:txBody>
          <a:bodyPr wrap="square">
            <a:spAutoFit/>
          </a:bodyPr>
          <a:lstStyle/>
          <a:p>
            <a:pPr algn="l" rtl="0"/>
            <a:r>
              <a:rPr lang="en-US" sz="2100" b="1" dirty="0"/>
              <a:t>void main()</a:t>
            </a:r>
          </a:p>
          <a:p>
            <a:pPr algn="l" rtl="0"/>
            <a:r>
              <a:rPr lang="en-US" sz="2100" b="1" dirty="0"/>
              <a:t>{</a:t>
            </a:r>
          </a:p>
          <a:p>
            <a:pPr algn="l" rtl="0"/>
            <a:r>
              <a:rPr lang="en-US" sz="2100" b="1" dirty="0"/>
              <a:t>     </a:t>
            </a:r>
            <a:r>
              <a:rPr lang="en-US" sz="2100" b="1" dirty="0" smtClean="0"/>
              <a:t>square  </a:t>
            </a:r>
            <a:r>
              <a:rPr lang="en-US" sz="2100" b="1" dirty="0" err="1"/>
              <a:t>sq</a:t>
            </a:r>
            <a:r>
              <a:rPr lang="en-US" sz="2100" b="1" dirty="0"/>
              <a:t>(5);</a:t>
            </a:r>
          </a:p>
          <a:p>
            <a:pPr algn="l" rtl="0"/>
            <a:r>
              <a:rPr lang="en-US" sz="2100" b="1" dirty="0"/>
              <a:t>     </a:t>
            </a:r>
            <a:r>
              <a:rPr lang="en-US" sz="2100" b="1" dirty="0" err="1" smtClean="0"/>
              <a:t>rect</a:t>
            </a:r>
            <a:r>
              <a:rPr lang="en-US" sz="2100" b="1" dirty="0" smtClean="0"/>
              <a:t>    rec(3,5</a:t>
            </a:r>
            <a:r>
              <a:rPr lang="en-US" sz="2100" b="1" dirty="0"/>
              <a:t>);</a:t>
            </a:r>
          </a:p>
          <a:p>
            <a:pPr algn="l" rtl="0"/>
            <a:r>
              <a:rPr lang="en-US" sz="2100" b="1" dirty="0"/>
              <a:t>     </a:t>
            </a:r>
            <a:r>
              <a:rPr lang="en-US" sz="2100" b="1" dirty="0" err="1"/>
              <a:t>cout</a:t>
            </a:r>
            <a:r>
              <a:rPr lang="en-US" sz="2100" b="1" dirty="0"/>
              <a:t> &lt;&lt; </a:t>
            </a:r>
            <a:r>
              <a:rPr lang="en-US" sz="2100" b="1" dirty="0" err="1"/>
              <a:t>addArea</a:t>
            </a:r>
            <a:r>
              <a:rPr lang="en-US" sz="2100" b="1" dirty="0" smtClean="0"/>
              <a:t>( </a:t>
            </a:r>
            <a:r>
              <a:rPr lang="en-US" sz="2100" b="1" dirty="0" err="1" smtClean="0"/>
              <a:t>sq</a:t>
            </a:r>
            <a:r>
              <a:rPr lang="en-US" sz="2100" b="1" dirty="0" smtClean="0"/>
              <a:t> , </a:t>
            </a:r>
            <a:r>
              <a:rPr lang="en-US" sz="2100" b="1" dirty="0"/>
              <a:t>rec</a:t>
            </a:r>
            <a:r>
              <a:rPr lang="en-US" sz="2100" b="1" dirty="0" smtClean="0"/>
              <a:t>) &lt;&lt;</a:t>
            </a:r>
            <a:r>
              <a:rPr lang="en-US" sz="2100" b="1" dirty="0" err="1"/>
              <a:t>endl</a:t>
            </a:r>
            <a:r>
              <a:rPr lang="en-US" sz="2100" b="1" dirty="0"/>
              <a:t>;</a:t>
            </a:r>
          </a:p>
          <a:p>
            <a:pPr algn="l" rtl="0"/>
            <a:r>
              <a:rPr lang="en-US" sz="2100" b="1" dirty="0"/>
              <a:t>}</a:t>
            </a:r>
          </a:p>
          <a:p>
            <a:pPr algn="l" rtl="0"/>
            <a:endParaRPr lang="en-US" sz="2100" b="1" dirty="0"/>
          </a:p>
        </p:txBody>
      </p:sp>
      <p:sp>
        <p:nvSpPr>
          <p:cNvPr id="8" name="Title 1">
            <a:extLst>
              <a:ext uri="{FF2B5EF4-FFF2-40B4-BE49-F238E27FC236}">
                <a16:creationId xmlns:a16="http://schemas.microsoft.com/office/drawing/2014/main" id="{484987E6-0E9A-483B-BF13-2AD6A1EEFF30}"/>
              </a:ext>
            </a:extLst>
          </p:cNvPr>
          <p:cNvSpPr>
            <a:spLocks noGrp="1"/>
          </p:cNvSpPr>
          <p:nvPr>
            <p:ph type="title"/>
          </p:nvPr>
        </p:nvSpPr>
        <p:spPr>
          <a:xfrm>
            <a:off x="457200" y="-100013"/>
            <a:ext cx="8229600" cy="1143001"/>
          </a:xfrm>
        </p:spPr>
        <p:txBody>
          <a:bodyPr/>
          <a:lstStyle/>
          <a:p>
            <a:pPr rtl="0"/>
            <a:r>
              <a:rPr lang="en-US" sz="3600" b="1" i="1" u="sng" dirty="0">
                <a:solidFill>
                  <a:srgbClr val="0070C0"/>
                </a:solidFill>
              </a:rPr>
              <a:t>Example</a:t>
            </a:r>
            <a:r>
              <a:rPr lang="en-US" sz="4000" b="1" u="sng" dirty="0">
                <a:solidFill>
                  <a:srgbClr val="0070C0"/>
                </a:solidFill>
              </a:rPr>
              <a:t> </a:t>
            </a:r>
            <a:r>
              <a:rPr lang="en-US" sz="2800" b="1" i="1" u="sng" dirty="0">
                <a:solidFill>
                  <a:srgbClr val="0070C0"/>
                </a:solidFill>
              </a:rPr>
              <a:t>”using set &amp; get</a:t>
            </a:r>
            <a:r>
              <a:rPr lang="en-US" sz="2800" b="1" i="1" u="sng" dirty="0" smtClean="0">
                <a:solidFill>
                  <a:srgbClr val="0070C0"/>
                </a:solidFill>
              </a:rPr>
              <a:t>” (cont.)</a:t>
            </a:r>
            <a:endParaRPr lang="en-US" b="1" i="1" u="sng" dirty="0">
              <a:solidFill>
                <a:srgbClr val="0070C0"/>
              </a:solidFill>
            </a:endParaRPr>
          </a:p>
        </p:txBody>
      </p:sp>
    </p:spTree>
    <p:extLst>
      <p:ext uri="{BB962C8B-B14F-4D97-AF65-F5344CB8AC3E}">
        <p14:creationId xmlns:p14="http://schemas.microsoft.com/office/powerpoint/2010/main" val="3151387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p:txBody>
          <a:bodyPr/>
          <a:lstStyle/>
          <a:p>
            <a:r>
              <a:rPr lang="en-US" b="1" dirty="0" smtClean="0">
                <a:solidFill>
                  <a:srgbClr val="0070C0"/>
                </a:solidFill>
              </a:rPr>
              <a:t>Friend Function</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457200" y="1600201"/>
            <a:ext cx="8229600" cy="2918011"/>
          </a:xfrm>
        </p:spPr>
        <p:txBody>
          <a:bodyPr>
            <a:normAutofit/>
          </a:bodyPr>
          <a:lstStyle/>
          <a:p>
            <a:pPr algn="l" rtl="0">
              <a:lnSpc>
                <a:spcPct val="150000"/>
              </a:lnSpc>
              <a:buFont typeface="Wingdings" panose="05000000000000000000" pitchFamily="2" charset="2"/>
              <a:buChar char="q"/>
            </a:pPr>
            <a:r>
              <a:rPr lang="en-US" sz="2400" dirty="0"/>
              <a:t>This situation arises mostly in case of </a:t>
            </a:r>
            <a:r>
              <a:rPr lang="en-US" sz="2400" dirty="0">
                <a:solidFill>
                  <a:srgbClr val="0070C0"/>
                </a:solidFill>
              </a:rPr>
              <a:t>operator overloading</a:t>
            </a:r>
            <a:r>
              <a:rPr lang="en-US" sz="2400" dirty="0" smtClean="0"/>
              <a:t>.</a:t>
            </a:r>
            <a:endParaRPr lang="en-US" sz="2400" dirty="0"/>
          </a:p>
          <a:p>
            <a:pPr algn="l" rtl="0">
              <a:lnSpc>
                <a:spcPct val="150000"/>
              </a:lnSpc>
              <a:buFont typeface="Wingdings" panose="05000000000000000000" pitchFamily="2" charset="2"/>
              <a:buChar char="q"/>
            </a:pPr>
            <a:r>
              <a:rPr lang="en-US" sz="2400" dirty="0" smtClean="0"/>
              <a:t>When </a:t>
            </a:r>
            <a:r>
              <a:rPr lang="en-US" sz="2400" dirty="0"/>
              <a:t>you want to </a:t>
            </a:r>
            <a:r>
              <a:rPr lang="en-US" sz="2400" dirty="0">
                <a:solidFill>
                  <a:srgbClr val="0070C0"/>
                </a:solidFill>
              </a:rPr>
              <a:t>compare</a:t>
            </a:r>
            <a:r>
              <a:rPr lang="en-US" sz="2400" dirty="0"/>
              <a:t> two private data members of two different </a:t>
            </a:r>
            <a:r>
              <a:rPr lang="en-US" sz="2400" dirty="0" smtClean="0"/>
              <a:t>classes. </a:t>
            </a:r>
            <a:r>
              <a:rPr lang="en-US" sz="2400" dirty="0"/>
              <a:t>In that case you create a normal function and make </a:t>
            </a:r>
            <a:r>
              <a:rPr lang="en-US" sz="2400" b="1" dirty="0"/>
              <a:t>friend in both the classes</a:t>
            </a:r>
            <a:r>
              <a:rPr lang="en-US" sz="2400" dirty="0"/>
              <a:t>, as to provide access of theirs private variables.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4061993"/>
            <a:ext cx="4648266" cy="2823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622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457200" y="-99392"/>
            <a:ext cx="8229600" cy="1143000"/>
          </a:xfrm>
        </p:spPr>
        <p:txBody>
          <a:bodyPr/>
          <a:lstStyle/>
          <a:p>
            <a:r>
              <a:rPr lang="en-US" sz="3600" b="1" i="1" u="sng" dirty="0">
                <a:solidFill>
                  <a:srgbClr val="0070C0"/>
                </a:solidFill>
              </a:rPr>
              <a:t>Example</a:t>
            </a:r>
            <a:r>
              <a:rPr lang="en-US" sz="4000" b="1" u="sng" dirty="0">
                <a:solidFill>
                  <a:srgbClr val="0070C0"/>
                </a:solidFill>
              </a:rPr>
              <a:t> </a:t>
            </a:r>
            <a:r>
              <a:rPr lang="en-US" sz="2800" b="1" i="1" u="sng" dirty="0">
                <a:solidFill>
                  <a:srgbClr val="0070C0"/>
                </a:solidFill>
              </a:rPr>
              <a:t>”using </a:t>
            </a:r>
            <a:r>
              <a:rPr lang="en-US" sz="2800" b="1" i="1" u="sng" dirty="0" smtClean="0">
                <a:solidFill>
                  <a:srgbClr val="C00000"/>
                </a:solidFill>
              </a:rPr>
              <a:t>multiple</a:t>
            </a:r>
            <a:r>
              <a:rPr lang="en-US" sz="2800" b="1" i="1" u="sng" dirty="0" smtClean="0">
                <a:solidFill>
                  <a:srgbClr val="0070C0"/>
                </a:solidFill>
              </a:rPr>
              <a:t> friend”</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53788" y="1412776"/>
            <a:ext cx="4374196" cy="5040560"/>
          </a:xfrm>
          <a:solidFill>
            <a:schemeClr val="accent1">
              <a:lumMod val="20000"/>
              <a:lumOff val="80000"/>
            </a:schemeClr>
          </a:solidFill>
        </p:spPr>
        <p:txBody>
          <a:bodyPr>
            <a:noAutofit/>
          </a:bodyPr>
          <a:lstStyle/>
          <a:p>
            <a:pPr marL="0" indent="0" algn="l" rtl="0">
              <a:buNone/>
            </a:pPr>
            <a:endParaRPr lang="en-US" sz="2100" b="1" dirty="0" smtClean="0">
              <a:solidFill>
                <a:srgbClr val="0070C0"/>
              </a:solidFill>
            </a:endParaRPr>
          </a:p>
          <a:p>
            <a:pPr marL="0" indent="0" algn="l" rtl="0">
              <a:buNone/>
            </a:pPr>
            <a:endParaRPr lang="en-US" sz="2100" b="1" dirty="0" smtClean="0">
              <a:solidFill>
                <a:srgbClr val="0070C0"/>
              </a:solidFill>
            </a:endParaRPr>
          </a:p>
          <a:p>
            <a:pPr marL="0" indent="0" algn="l" rtl="0">
              <a:buNone/>
            </a:pPr>
            <a:r>
              <a:rPr lang="en-US" sz="2100" b="1" dirty="0" smtClean="0">
                <a:solidFill>
                  <a:srgbClr val="0070C0"/>
                </a:solidFill>
              </a:rPr>
              <a:t>class</a:t>
            </a:r>
            <a:r>
              <a:rPr lang="en-US" sz="2100" b="1" dirty="0" smtClean="0"/>
              <a:t> </a:t>
            </a:r>
            <a:r>
              <a:rPr lang="en-US" sz="2100" b="1" dirty="0"/>
              <a:t>square</a:t>
            </a:r>
          </a:p>
          <a:p>
            <a:pPr marL="0" indent="0" algn="l" rtl="0">
              <a:buNone/>
            </a:pPr>
            <a:r>
              <a:rPr lang="en-US" sz="2100" b="1" dirty="0"/>
              <a:t>{</a:t>
            </a:r>
          </a:p>
          <a:p>
            <a:pPr marL="0" indent="0" algn="l" rtl="0">
              <a:buNone/>
            </a:pPr>
            <a:r>
              <a:rPr lang="en-US" sz="2100" b="1" dirty="0"/>
              <a:t>  </a:t>
            </a:r>
            <a:r>
              <a:rPr lang="en-US" sz="2100" b="1" dirty="0" err="1"/>
              <a:t>int</a:t>
            </a:r>
            <a:r>
              <a:rPr lang="en-US" sz="2100" b="1" dirty="0"/>
              <a:t> side;</a:t>
            </a:r>
          </a:p>
          <a:p>
            <a:pPr marL="0" indent="0" algn="l" rtl="0">
              <a:buNone/>
            </a:pPr>
            <a:r>
              <a:rPr lang="en-US" sz="2100" b="1" dirty="0"/>
              <a:t>  </a:t>
            </a:r>
            <a:r>
              <a:rPr lang="en-US" sz="2100" b="1" dirty="0" smtClean="0">
                <a:solidFill>
                  <a:srgbClr val="0070C0"/>
                </a:solidFill>
              </a:rPr>
              <a:t>public</a:t>
            </a:r>
            <a:r>
              <a:rPr lang="en-US" sz="2100" b="1" dirty="0" smtClean="0"/>
              <a:t>:</a:t>
            </a:r>
          </a:p>
          <a:p>
            <a:pPr marL="0" indent="0" algn="l" rtl="0">
              <a:buNone/>
            </a:pPr>
            <a:r>
              <a:rPr lang="en-US" sz="2100" b="1" dirty="0" smtClean="0"/>
              <a:t>      square(</a:t>
            </a:r>
            <a:r>
              <a:rPr lang="en-US" sz="2100" b="1" dirty="0" err="1" smtClean="0"/>
              <a:t>int</a:t>
            </a:r>
            <a:r>
              <a:rPr lang="en-US" sz="2100" b="1" dirty="0" smtClean="0"/>
              <a:t> </a:t>
            </a:r>
            <a:r>
              <a:rPr lang="en-US" sz="2100" b="1" dirty="0"/>
              <a:t>a)</a:t>
            </a:r>
          </a:p>
          <a:p>
            <a:pPr marL="0" indent="0" algn="l" rtl="0">
              <a:buNone/>
            </a:pPr>
            <a:r>
              <a:rPr lang="en-US" sz="2100" b="1" dirty="0" smtClean="0"/>
              <a:t>     {</a:t>
            </a:r>
            <a:endParaRPr lang="en-US" sz="2100" b="1" dirty="0"/>
          </a:p>
          <a:p>
            <a:pPr marL="0" indent="0" algn="l" rtl="0">
              <a:buNone/>
            </a:pPr>
            <a:r>
              <a:rPr lang="en-US" sz="2100" b="1" dirty="0" smtClean="0"/>
              <a:t>        side </a:t>
            </a:r>
            <a:r>
              <a:rPr lang="en-US" sz="2100" b="1" dirty="0"/>
              <a:t>= a;</a:t>
            </a:r>
          </a:p>
          <a:p>
            <a:pPr marL="0" indent="0" algn="l" rtl="0">
              <a:buNone/>
            </a:pPr>
            <a:r>
              <a:rPr lang="en-US" sz="2100" b="1" dirty="0" smtClean="0"/>
              <a:t>     }</a:t>
            </a:r>
          </a:p>
          <a:p>
            <a:pPr marL="0" indent="0" algn="l" rtl="0">
              <a:buNone/>
            </a:pPr>
            <a:r>
              <a:rPr lang="en-US" sz="2100" b="1" dirty="0" smtClean="0"/>
              <a:t> </a:t>
            </a:r>
            <a:r>
              <a:rPr lang="en-US" sz="2100" b="1" dirty="0">
                <a:solidFill>
                  <a:srgbClr val="0070C0"/>
                </a:solidFill>
              </a:rPr>
              <a:t>friend</a:t>
            </a:r>
            <a:r>
              <a:rPr lang="en-US" sz="2100" dirty="0">
                <a:solidFill>
                  <a:srgbClr val="0070C0"/>
                </a:solidFill>
              </a:rPr>
              <a:t> </a:t>
            </a:r>
            <a:r>
              <a:rPr lang="en-US" sz="2100" b="1" dirty="0" err="1">
                <a:solidFill>
                  <a:schemeClr val="accent2"/>
                </a:solidFill>
              </a:rPr>
              <a:t>int</a:t>
            </a:r>
            <a:r>
              <a:rPr lang="en-US" sz="2100" b="1" dirty="0">
                <a:solidFill>
                  <a:schemeClr val="accent2"/>
                </a:solidFill>
              </a:rPr>
              <a:t> </a:t>
            </a:r>
            <a:r>
              <a:rPr lang="en-US" sz="2100" b="1" dirty="0" err="1">
                <a:solidFill>
                  <a:schemeClr val="accent2"/>
                </a:solidFill>
              </a:rPr>
              <a:t>addArea</a:t>
            </a:r>
            <a:r>
              <a:rPr lang="en-US" sz="2100" b="1" dirty="0">
                <a:solidFill>
                  <a:schemeClr val="accent2"/>
                </a:solidFill>
              </a:rPr>
              <a:t>(square s, </a:t>
            </a:r>
            <a:r>
              <a:rPr lang="en-US" sz="2100" b="1" dirty="0" err="1">
                <a:solidFill>
                  <a:schemeClr val="accent2"/>
                </a:solidFill>
              </a:rPr>
              <a:t>rect</a:t>
            </a:r>
            <a:r>
              <a:rPr lang="en-US" sz="2100" b="1" dirty="0">
                <a:solidFill>
                  <a:schemeClr val="accent2"/>
                </a:solidFill>
              </a:rPr>
              <a:t> r);</a:t>
            </a:r>
            <a:endParaRPr lang="en-US" sz="2100" b="1" dirty="0"/>
          </a:p>
          <a:p>
            <a:pPr marL="0" indent="0" algn="l" rtl="0">
              <a:buNone/>
            </a:pPr>
            <a:r>
              <a:rPr lang="en-US" sz="2100" b="1" dirty="0" smtClean="0"/>
              <a:t>};</a:t>
            </a:r>
            <a:endParaRPr lang="en-US" sz="2100" b="1" dirty="0"/>
          </a:p>
        </p:txBody>
      </p:sp>
      <p:sp>
        <p:nvSpPr>
          <p:cNvPr id="6" name="Content Placeholder 4">
            <a:extLst>
              <a:ext uri="{FF2B5EF4-FFF2-40B4-BE49-F238E27FC236}">
                <a16:creationId xmlns:a16="http://schemas.microsoft.com/office/drawing/2014/main" id="{2585CBE6-E721-45C4-AD53-C806BF92298E}"/>
              </a:ext>
            </a:extLst>
          </p:cNvPr>
          <p:cNvSpPr txBox="1">
            <a:spLocks/>
          </p:cNvSpPr>
          <p:nvPr/>
        </p:nvSpPr>
        <p:spPr>
          <a:xfrm>
            <a:off x="4684422" y="1412776"/>
            <a:ext cx="4424082" cy="5040560"/>
          </a:xfrm>
          <a:prstGeom prst="rect">
            <a:avLst/>
          </a:prstGeom>
          <a:solidFill>
            <a:schemeClr val="accent1">
              <a:lumMod val="20000"/>
              <a:lumOff val="80000"/>
            </a:schemeClr>
          </a:solidFill>
        </p:spPr>
        <p:txBody>
          <a:bodyPr vert="horz" lIns="91440" tIns="45720" rIns="91440" bIns="45720" rtlCol="1">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rtl="0">
              <a:buNone/>
            </a:pPr>
            <a:endParaRPr lang="en-US" sz="2100" b="1" dirty="0" smtClean="0">
              <a:solidFill>
                <a:srgbClr val="0070C0"/>
              </a:solidFill>
            </a:endParaRPr>
          </a:p>
          <a:p>
            <a:pPr marL="0" indent="0" algn="l" rtl="0">
              <a:buNone/>
            </a:pPr>
            <a:r>
              <a:rPr lang="en-US" sz="2100" b="1" dirty="0" smtClean="0">
                <a:solidFill>
                  <a:srgbClr val="0070C0"/>
                </a:solidFill>
              </a:rPr>
              <a:t>class</a:t>
            </a:r>
            <a:r>
              <a:rPr lang="en-US" sz="2100" b="1" dirty="0" smtClean="0"/>
              <a:t> </a:t>
            </a:r>
            <a:r>
              <a:rPr lang="en-US" sz="2100" b="1" dirty="0" err="1"/>
              <a:t>rect</a:t>
            </a:r>
            <a:endParaRPr lang="en-US" sz="2100" b="1" dirty="0"/>
          </a:p>
          <a:p>
            <a:pPr marL="0" indent="0" algn="l" rtl="0">
              <a:buNone/>
            </a:pPr>
            <a:r>
              <a:rPr lang="en-US" sz="2100" b="1" dirty="0"/>
              <a:t>{</a:t>
            </a:r>
          </a:p>
          <a:p>
            <a:pPr marL="0" indent="0" algn="l" rtl="0">
              <a:buNone/>
            </a:pPr>
            <a:r>
              <a:rPr lang="en-US" sz="2100" b="1" dirty="0"/>
              <a:t>  </a:t>
            </a:r>
            <a:r>
              <a:rPr lang="en-US" sz="2100" b="1" dirty="0" err="1"/>
              <a:t>int</a:t>
            </a:r>
            <a:r>
              <a:rPr lang="en-US" sz="2100" b="1" dirty="0"/>
              <a:t> </a:t>
            </a:r>
            <a:r>
              <a:rPr lang="en-US" sz="2100" b="1" dirty="0" smtClean="0"/>
              <a:t> width</a:t>
            </a:r>
            <a:r>
              <a:rPr lang="en-US" sz="2100" b="1" dirty="0"/>
              <a:t>, </a:t>
            </a:r>
            <a:r>
              <a:rPr lang="en-US" sz="2100" b="1" dirty="0" smtClean="0"/>
              <a:t> height</a:t>
            </a:r>
            <a:r>
              <a:rPr lang="en-US" sz="2100" b="1" dirty="0"/>
              <a:t>;</a:t>
            </a:r>
          </a:p>
          <a:p>
            <a:pPr marL="0" indent="0" algn="l" rtl="0">
              <a:buNone/>
            </a:pPr>
            <a:r>
              <a:rPr lang="en-US" sz="2100" b="1" dirty="0"/>
              <a:t>  </a:t>
            </a:r>
            <a:r>
              <a:rPr lang="en-US" sz="2100" b="1" dirty="0">
                <a:solidFill>
                  <a:srgbClr val="0070C0"/>
                </a:solidFill>
              </a:rPr>
              <a:t>public</a:t>
            </a:r>
            <a:r>
              <a:rPr lang="en-US" sz="2100" b="1" dirty="0"/>
              <a:t>:</a:t>
            </a:r>
          </a:p>
          <a:p>
            <a:pPr marL="0" indent="0" algn="l" rtl="0">
              <a:buNone/>
            </a:pPr>
            <a:r>
              <a:rPr lang="en-US" sz="2100" b="1" dirty="0" smtClean="0"/>
              <a:t>     </a:t>
            </a:r>
            <a:r>
              <a:rPr lang="en-US" sz="2100" b="1" dirty="0" err="1" smtClean="0"/>
              <a:t>rect</a:t>
            </a:r>
            <a:r>
              <a:rPr lang="en-US" sz="2100" b="1" dirty="0" smtClean="0"/>
              <a:t> </a:t>
            </a:r>
            <a:r>
              <a:rPr lang="en-US" sz="2100" b="1" dirty="0"/>
              <a:t>(</a:t>
            </a:r>
            <a:r>
              <a:rPr lang="en-US" sz="2100" b="1" dirty="0" err="1"/>
              <a:t>int</a:t>
            </a:r>
            <a:r>
              <a:rPr lang="en-US" sz="2100" b="1" dirty="0"/>
              <a:t> a, </a:t>
            </a:r>
            <a:r>
              <a:rPr lang="en-US" sz="2100" b="1" dirty="0" err="1"/>
              <a:t>int</a:t>
            </a:r>
            <a:r>
              <a:rPr lang="en-US" sz="2100" b="1" dirty="0"/>
              <a:t> b)</a:t>
            </a:r>
          </a:p>
          <a:p>
            <a:pPr marL="0" indent="0" algn="l" rtl="0">
              <a:buNone/>
            </a:pPr>
            <a:r>
              <a:rPr lang="en-US" sz="2100" b="1" dirty="0" smtClean="0"/>
              <a:t>    {  </a:t>
            </a:r>
            <a:endParaRPr lang="en-US" sz="2100" b="1" dirty="0"/>
          </a:p>
          <a:p>
            <a:pPr marL="0" indent="0" algn="l" rtl="0">
              <a:buNone/>
            </a:pPr>
            <a:r>
              <a:rPr lang="en-US" sz="2100" b="1" dirty="0" smtClean="0"/>
              <a:t>        width </a:t>
            </a:r>
            <a:r>
              <a:rPr lang="en-US" sz="2100" b="1" dirty="0"/>
              <a:t>= a; </a:t>
            </a:r>
          </a:p>
          <a:p>
            <a:pPr marL="0" indent="0" algn="l" rtl="0">
              <a:buNone/>
            </a:pPr>
            <a:r>
              <a:rPr lang="en-US" sz="2100" b="1" dirty="0" smtClean="0"/>
              <a:t>        height </a:t>
            </a:r>
            <a:r>
              <a:rPr lang="en-US" sz="2100" b="1" dirty="0"/>
              <a:t>= b;</a:t>
            </a:r>
          </a:p>
          <a:p>
            <a:pPr marL="0" indent="0" algn="l" rtl="0">
              <a:buNone/>
            </a:pPr>
            <a:r>
              <a:rPr lang="en-US" sz="2100" b="1" dirty="0" smtClean="0"/>
              <a:t>    }</a:t>
            </a:r>
          </a:p>
          <a:p>
            <a:pPr marL="0" indent="0" algn="l" rtl="0">
              <a:buNone/>
            </a:pPr>
            <a:r>
              <a:rPr lang="en-US" sz="2100" b="1" dirty="0"/>
              <a:t> </a:t>
            </a:r>
            <a:r>
              <a:rPr lang="en-US" sz="2100" b="1" dirty="0" smtClean="0"/>
              <a:t>   </a:t>
            </a:r>
            <a:r>
              <a:rPr lang="en-US" sz="2100" b="1" dirty="0">
                <a:solidFill>
                  <a:srgbClr val="0070C0"/>
                </a:solidFill>
              </a:rPr>
              <a:t>friend</a:t>
            </a:r>
            <a:r>
              <a:rPr lang="en-US" sz="2100" dirty="0">
                <a:solidFill>
                  <a:srgbClr val="0070C0"/>
                </a:solidFill>
              </a:rPr>
              <a:t> </a:t>
            </a:r>
            <a:r>
              <a:rPr lang="en-US" sz="2100" b="1" dirty="0" err="1">
                <a:solidFill>
                  <a:schemeClr val="accent2"/>
                </a:solidFill>
              </a:rPr>
              <a:t>int</a:t>
            </a:r>
            <a:r>
              <a:rPr lang="en-US" sz="2100" b="1" dirty="0">
                <a:solidFill>
                  <a:schemeClr val="accent2"/>
                </a:solidFill>
              </a:rPr>
              <a:t> </a:t>
            </a:r>
            <a:r>
              <a:rPr lang="en-US" sz="2100" b="1" dirty="0" err="1">
                <a:solidFill>
                  <a:schemeClr val="accent2"/>
                </a:solidFill>
              </a:rPr>
              <a:t>addArea</a:t>
            </a:r>
            <a:r>
              <a:rPr lang="en-US" sz="2100" b="1" dirty="0">
                <a:solidFill>
                  <a:schemeClr val="accent2"/>
                </a:solidFill>
              </a:rPr>
              <a:t>(square s, </a:t>
            </a:r>
            <a:r>
              <a:rPr lang="en-US" sz="2100" b="1" dirty="0" err="1">
                <a:solidFill>
                  <a:schemeClr val="accent2"/>
                </a:solidFill>
              </a:rPr>
              <a:t>rect</a:t>
            </a:r>
            <a:r>
              <a:rPr lang="en-US" sz="2100" b="1" dirty="0">
                <a:solidFill>
                  <a:schemeClr val="accent2"/>
                </a:solidFill>
              </a:rPr>
              <a:t> r</a:t>
            </a:r>
            <a:r>
              <a:rPr lang="en-US" sz="2100" b="1" dirty="0" smtClean="0">
                <a:solidFill>
                  <a:schemeClr val="accent2"/>
                </a:solidFill>
              </a:rPr>
              <a:t>);</a:t>
            </a:r>
          </a:p>
          <a:p>
            <a:pPr marL="0" indent="0" algn="l" rtl="0">
              <a:buNone/>
            </a:pPr>
            <a:r>
              <a:rPr lang="en-US" sz="2100" b="1" dirty="0" smtClean="0"/>
              <a:t>};</a:t>
            </a:r>
            <a:endParaRPr lang="en-US" sz="2100" b="1" dirty="0"/>
          </a:p>
        </p:txBody>
      </p:sp>
      <p:sp>
        <p:nvSpPr>
          <p:cNvPr id="3" name="Rectangle 2"/>
          <p:cNvSpPr/>
          <p:nvPr/>
        </p:nvSpPr>
        <p:spPr>
          <a:xfrm>
            <a:off x="62463" y="1603648"/>
            <a:ext cx="1413193" cy="385192"/>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en-US" sz="2200" b="1" dirty="0">
                <a:solidFill>
                  <a:srgbClr val="0070C0"/>
                </a:solidFill>
              </a:rPr>
              <a:t>class </a:t>
            </a:r>
            <a:r>
              <a:rPr lang="en-US" sz="2200" b="1" dirty="0" err="1" smtClean="0">
                <a:solidFill>
                  <a:schemeClr val="tx1"/>
                </a:solidFill>
              </a:rPr>
              <a:t>rect</a:t>
            </a:r>
            <a:r>
              <a:rPr lang="en-US" sz="2200" b="1" dirty="0" smtClean="0">
                <a:solidFill>
                  <a:schemeClr val="tx1"/>
                </a:solidFill>
              </a:rPr>
              <a:t>;</a:t>
            </a:r>
            <a:endParaRPr lang="en-US" sz="2200" b="1" dirty="0"/>
          </a:p>
        </p:txBody>
      </p:sp>
    </p:spTree>
    <p:extLst>
      <p:ext uri="{BB962C8B-B14F-4D97-AF65-F5344CB8AC3E}">
        <p14:creationId xmlns:p14="http://schemas.microsoft.com/office/powerpoint/2010/main" val="1188160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457200" y="-99392"/>
            <a:ext cx="8229600" cy="1143000"/>
          </a:xfrm>
        </p:spPr>
        <p:txBody>
          <a:bodyPr/>
          <a:lstStyle/>
          <a:p>
            <a:r>
              <a:rPr lang="en-US" sz="3600" b="1" i="1" u="sng" dirty="0">
                <a:solidFill>
                  <a:srgbClr val="0070C0"/>
                </a:solidFill>
              </a:rPr>
              <a:t>Example</a:t>
            </a:r>
            <a:r>
              <a:rPr lang="en-US" sz="4000" b="1" u="sng" dirty="0">
                <a:solidFill>
                  <a:srgbClr val="0070C0"/>
                </a:solidFill>
              </a:rPr>
              <a:t> </a:t>
            </a:r>
            <a:r>
              <a:rPr lang="en-US" sz="2800" b="1" i="1" u="sng" dirty="0">
                <a:solidFill>
                  <a:srgbClr val="0070C0"/>
                </a:solidFill>
              </a:rPr>
              <a:t>”using </a:t>
            </a:r>
            <a:r>
              <a:rPr lang="en-US" sz="2800" b="1" i="1" u="sng" dirty="0" smtClean="0">
                <a:solidFill>
                  <a:srgbClr val="C00000"/>
                </a:solidFill>
              </a:rPr>
              <a:t>multiple</a:t>
            </a:r>
            <a:r>
              <a:rPr lang="en-US" sz="2800" b="1" i="1" u="sng" dirty="0" smtClean="0">
                <a:solidFill>
                  <a:srgbClr val="0070C0"/>
                </a:solidFill>
              </a:rPr>
              <a:t> friend” (cont.)</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251519" y="1412776"/>
            <a:ext cx="8300810" cy="1584176"/>
          </a:xfrm>
          <a:solidFill>
            <a:schemeClr val="bg1"/>
          </a:solidFill>
          <a:ln>
            <a:solidFill>
              <a:srgbClr val="C00000"/>
            </a:solidFill>
          </a:ln>
        </p:spPr>
        <p:txBody>
          <a:bodyPr>
            <a:noAutofit/>
          </a:bodyPr>
          <a:lstStyle/>
          <a:p>
            <a:pPr marL="0" indent="0" algn="l" rtl="0">
              <a:buNone/>
            </a:pPr>
            <a:r>
              <a:rPr lang="en-US" sz="2100" b="1" dirty="0" err="1" smtClean="0"/>
              <a:t>int</a:t>
            </a:r>
            <a:r>
              <a:rPr lang="en-US" sz="2100" b="1" dirty="0" smtClean="0"/>
              <a:t> </a:t>
            </a:r>
            <a:r>
              <a:rPr lang="en-US" sz="2100" b="1" dirty="0" err="1"/>
              <a:t>addArea</a:t>
            </a:r>
            <a:r>
              <a:rPr lang="en-US" sz="2100" b="1" dirty="0"/>
              <a:t> (square s, </a:t>
            </a:r>
            <a:r>
              <a:rPr lang="en-US" sz="2100" b="1" dirty="0" err="1"/>
              <a:t>rect</a:t>
            </a:r>
            <a:r>
              <a:rPr lang="en-US" sz="2100" b="1" dirty="0"/>
              <a:t> r)</a:t>
            </a:r>
          </a:p>
          <a:p>
            <a:pPr marL="0" indent="0" algn="l" rtl="0">
              <a:buNone/>
            </a:pPr>
            <a:r>
              <a:rPr lang="en-US" sz="2100" b="1" dirty="0"/>
              <a:t>{</a:t>
            </a:r>
          </a:p>
          <a:p>
            <a:pPr marL="0" indent="0" algn="l" rtl="0">
              <a:buNone/>
            </a:pPr>
            <a:r>
              <a:rPr lang="en-US" sz="2100" b="1" dirty="0" smtClean="0"/>
              <a:t>     return ( </a:t>
            </a:r>
            <a:r>
              <a:rPr lang="en-US" sz="2100" b="1" dirty="0" err="1" smtClean="0">
                <a:solidFill>
                  <a:srgbClr val="C00000"/>
                </a:solidFill>
              </a:rPr>
              <a:t>s.side</a:t>
            </a:r>
            <a:r>
              <a:rPr lang="en-US" sz="2100" b="1" dirty="0" smtClean="0">
                <a:solidFill>
                  <a:srgbClr val="C00000"/>
                </a:solidFill>
              </a:rPr>
              <a:t> * </a:t>
            </a:r>
            <a:r>
              <a:rPr lang="en-US" sz="2100" b="1" dirty="0" err="1" smtClean="0">
                <a:solidFill>
                  <a:srgbClr val="C00000"/>
                </a:solidFill>
              </a:rPr>
              <a:t>s.side</a:t>
            </a:r>
            <a:r>
              <a:rPr lang="en-US" sz="2100" b="1" dirty="0" smtClean="0"/>
              <a:t>  +  </a:t>
            </a:r>
            <a:r>
              <a:rPr lang="en-US" sz="2100" b="1" dirty="0" err="1" smtClean="0">
                <a:solidFill>
                  <a:srgbClr val="C00000"/>
                </a:solidFill>
              </a:rPr>
              <a:t>r.width</a:t>
            </a:r>
            <a:r>
              <a:rPr lang="en-US" sz="2100" b="1" dirty="0" smtClean="0">
                <a:solidFill>
                  <a:srgbClr val="C00000"/>
                </a:solidFill>
              </a:rPr>
              <a:t> * </a:t>
            </a:r>
            <a:r>
              <a:rPr lang="en-US" sz="2100" b="1" dirty="0" err="1" smtClean="0">
                <a:solidFill>
                  <a:srgbClr val="C00000"/>
                </a:solidFill>
              </a:rPr>
              <a:t>r.height</a:t>
            </a:r>
            <a:r>
              <a:rPr lang="en-US" sz="2100" b="1" dirty="0" smtClean="0"/>
              <a:t> );</a:t>
            </a:r>
            <a:endParaRPr lang="en-US" sz="2100" b="1" dirty="0"/>
          </a:p>
          <a:p>
            <a:pPr marL="0" indent="0" algn="l" rtl="0">
              <a:buNone/>
            </a:pPr>
            <a:r>
              <a:rPr lang="en-US" sz="2100" b="1" dirty="0" smtClean="0"/>
              <a:t>}</a:t>
            </a:r>
            <a:endParaRPr lang="en-US" sz="2100" b="1" dirty="0"/>
          </a:p>
        </p:txBody>
      </p:sp>
      <p:sp>
        <p:nvSpPr>
          <p:cNvPr id="7" name="Rectangle 6"/>
          <p:cNvSpPr/>
          <p:nvPr/>
        </p:nvSpPr>
        <p:spPr>
          <a:xfrm>
            <a:off x="251520" y="3861048"/>
            <a:ext cx="8352928" cy="2354491"/>
          </a:xfrm>
          <a:prstGeom prst="rect">
            <a:avLst/>
          </a:prstGeom>
          <a:solidFill>
            <a:schemeClr val="accent2">
              <a:lumMod val="20000"/>
              <a:lumOff val="80000"/>
            </a:schemeClr>
          </a:solidFill>
        </p:spPr>
        <p:txBody>
          <a:bodyPr wrap="square">
            <a:spAutoFit/>
          </a:bodyPr>
          <a:lstStyle/>
          <a:p>
            <a:pPr algn="l" rtl="0"/>
            <a:r>
              <a:rPr lang="en-US" sz="2100" b="1" dirty="0"/>
              <a:t>void main()</a:t>
            </a:r>
          </a:p>
          <a:p>
            <a:pPr algn="l" rtl="0"/>
            <a:r>
              <a:rPr lang="en-US" sz="2100" b="1" dirty="0"/>
              <a:t>{</a:t>
            </a:r>
          </a:p>
          <a:p>
            <a:pPr algn="l" rtl="0"/>
            <a:r>
              <a:rPr lang="en-US" sz="2100" b="1" dirty="0"/>
              <a:t>     </a:t>
            </a:r>
            <a:r>
              <a:rPr lang="en-US" sz="2100" b="1" dirty="0" smtClean="0"/>
              <a:t>square  </a:t>
            </a:r>
            <a:r>
              <a:rPr lang="en-US" sz="2100" b="1" dirty="0" err="1"/>
              <a:t>sq</a:t>
            </a:r>
            <a:r>
              <a:rPr lang="en-US" sz="2100" b="1" dirty="0"/>
              <a:t>(5);</a:t>
            </a:r>
          </a:p>
          <a:p>
            <a:pPr algn="l" rtl="0"/>
            <a:r>
              <a:rPr lang="en-US" sz="2100" b="1" dirty="0"/>
              <a:t>     </a:t>
            </a:r>
            <a:r>
              <a:rPr lang="en-US" sz="2100" b="1" dirty="0" err="1" smtClean="0"/>
              <a:t>rect</a:t>
            </a:r>
            <a:r>
              <a:rPr lang="en-US" sz="2100" b="1" dirty="0" smtClean="0"/>
              <a:t>    rec(3,5</a:t>
            </a:r>
            <a:r>
              <a:rPr lang="en-US" sz="2100" b="1" dirty="0"/>
              <a:t>);</a:t>
            </a:r>
          </a:p>
          <a:p>
            <a:pPr algn="l" rtl="0"/>
            <a:r>
              <a:rPr lang="en-US" sz="2100" b="1" dirty="0"/>
              <a:t>     </a:t>
            </a:r>
            <a:r>
              <a:rPr lang="en-US" sz="2100" b="1" dirty="0" err="1"/>
              <a:t>cout</a:t>
            </a:r>
            <a:r>
              <a:rPr lang="en-US" sz="2100" b="1" dirty="0"/>
              <a:t> &lt;&lt; </a:t>
            </a:r>
            <a:r>
              <a:rPr lang="en-US" sz="2100" b="1" dirty="0" err="1"/>
              <a:t>addArea</a:t>
            </a:r>
            <a:r>
              <a:rPr lang="en-US" sz="2100" b="1" dirty="0" smtClean="0"/>
              <a:t>( </a:t>
            </a:r>
            <a:r>
              <a:rPr lang="en-US" sz="2100" b="1" dirty="0" err="1" smtClean="0"/>
              <a:t>sq</a:t>
            </a:r>
            <a:r>
              <a:rPr lang="en-US" sz="2100" b="1" dirty="0" smtClean="0"/>
              <a:t> , </a:t>
            </a:r>
            <a:r>
              <a:rPr lang="en-US" sz="2100" b="1" dirty="0"/>
              <a:t>rec</a:t>
            </a:r>
            <a:r>
              <a:rPr lang="en-US" sz="2100" b="1" dirty="0" smtClean="0"/>
              <a:t>) &lt;&lt;</a:t>
            </a:r>
            <a:r>
              <a:rPr lang="en-US" sz="2100" b="1" dirty="0" err="1"/>
              <a:t>endl</a:t>
            </a:r>
            <a:r>
              <a:rPr lang="en-US" sz="2100" b="1" dirty="0"/>
              <a:t>;</a:t>
            </a:r>
          </a:p>
          <a:p>
            <a:pPr algn="l" rtl="0"/>
            <a:r>
              <a:rPr lang="en-US" sz="2100" b="1" dirty="0"/>
              <a:t>}</a:t>
            </a:r>
          </a:p>
          <a:p>
            <a:pPr algn="l" rtl="0"/>
            <a:endParaRPr lang="en-US" sz="2100" b="1" dirty="0"/>
          </a:p>
        </p:txBody>
      </p:sp>
    </p:spTree>
    <p:extLst>
      <p:ext uri="{BB962C8B-B14F-4D97-AF65-F5344CB8AC3E}">
        <p14:creationId xmlns:p14="http://schemas.microsoft.com/office/powerpoint/2010/main" val="10319327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Exercises </a:t>
            </a:r>
            <a:r>
              <a:rPr lang="en-US" b="1" dirty="0" smtClean="0">
                <a:solidFill>
                  <a:srgbClr val="0070C0"/>
                </a:solidFill>
              </a:rPr>
              <a:t>2</a:t>
            </a:r>
            <a:endParaRPr lang="en-US" dirty="0"/>
          </a:p>
        </p:txBody>
      </p:sp>
      <p:sp>
        <p:nvSpPr>
          <p:cNvPr id="3" name="Content Placeholder 2"/>
          <p:cNvSpPr>
            <a:spLocks noGrp="1"/>
          </p:cNvSpPr>
          <p:nvPr>
            <p:ph idx="1"/>
          </p:nvPr>
        </p:nvSpPr>
        <p:spPr/>
        <p:txBody>
          <a:bodyPr>
            <a:normAutofit/>
          </a:bodyPr>
          <a:lstStyle/>
          <a:p>
            <a:pPr algn="l" rtl="0">
              <a:buFont typeface="Wingdings" pitchFamily="2" charset="2"/>
              <a:buChar char="q"/>
            </a:pPr>
            <a:r>
              <a:rPr lang="en-US" sz="2800" dirty="0" smtClean="0"/>
              <a:t> Use </a:t>
            </a:r>
            <a:r>
              <a:rPr lang="en-US" sz="2800" b="1" dirty="0" smtClean="0"/>
              <a:t>operator overloading</a:t>
            </a:r>
            <a:r>
              <a:rPr lang="en-US" sz="2800" dirty="0" smtClean="0"/>
              <a:t> instead of </a:t>
            </a:r>
            <a:r>
              <a:rPr lang="en-US" sz="2800" b="1" dirty="0" err="1" smtClean="0"/>
              <a:t>addArea</a:t>
            </a:r>
            <a:r>
              <a:rPr lang="en-US" sz="2800" dirty="0" smtClean="0"/>
              <a:t>.</a:t>
            </a:r>
          </a:p>
          <a:p>
            <a:pPr algn="l" rtl="0">
              <a:buFont typeface="Wingdings" pitchFamily="2" charset="2"/>
              <a:buChar char="q"/>
            </a:pPr>
            <a:endParaRPr lang="en-US" dirty="0" smtClean="0"/>
          </a:p>
          <a:p>
            <a:pPr algn="l" rtl="0">
              <a:buFont typeface="Wingdings" pitchFamily="2" charset="2"/>
              <a:buChar char="q"/>
            </a:pPr>
            <a:endParaRPr lang="en-US" dirty="0"/>
          </a:p>
          <a:p>
            <a:pPr marL="0" indent="0" algn="l" rtl="0">
              <a:buNone/>
            </a:pPr>
            <a:r>
              <a:rPr lang="en-US" b="1" dirty="0" smtClean="0"/>
              <a:t>	</a:t>
            </a:r>
            <a:r>
              <a:rPr lang="en-US" b="1" dirty="0" smtClean="0">
                <a:solidFill>
                  <a:srgbClr val="0070C0"/>
                </a:solidFill>
              </a:rPr>
              <a:t>friend</a:t>
            </a:r>
            <a:r>
              <a:rPr lang="en-US" b="1" dirty="0" smtClean="0"/>
              <a:t> </a:t>
            </a:r>
            <a:r>
              <a:rPr lang="en-US" b="1" dirty="0" err="1" smtClean="0"/>
              <a:t>int</a:t>
            </a:r>
            <a:r>
              <a:rPr lang="en-US" b="1" dirty="0" smtClean="0"/>
              <a:t> operator+ (square s,  </a:t>
            </a:r>
            <a:r>
              <a:rPr lang="en-US" b="1" dirty="0" err="1" smtClean="0"/>
              <a:t>rect</a:t>
            </a:r>
            <a:r>
              <a:rPr lang="en-US" b="1" dirty="0" smtClean="0"/>
              <a:t> r)</a:t>
            </a:r>
          </a:p>
          <a:p>
            <a:pPr lvl="1" algn="l" rtl="0">
              <a:buFont typeface="Wingdings" pitchFamily="2" charset="2"/>
              <a:buChar char="q"/>
            </a:pPr>
            <a:endParaRPr lang="en-US" dirty="0"/>
          </a:p>
        </p:txBody>
      </p:sp>
    </p:spTree>
    <p:extLst>
      <p:ext uri="{BB962C8B-B14F-4D97-AF65-F5344CB8AC3E}">
        <p14:creationId xmlns:p14="http://schemas.microsoft.com/office/powerpoint/2010/main" val="10188503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Exercises </a:t>
            </a:r>
            <a:r>
              <a:rPr lang="en-US" b="1" dirty="0" smtClean="0">
                <a:solidFill>
                  <a:srgbClr val="0070C0"/>
                </a:solidFill>
              </a:rPr>
              <a:t>3</a:t>
            </a:r>
            <a:endParaRPr lang="en-US" dirty="0"/>
          </a:p>
        </p:txBody>
      </p:sp>
      <p:sp>
        <p:nvSpPr>
          <p:cNvPr id="3" name="Content Placeholder 2"/>
          <p:cNvSpPr>
            <a:spLocks noGrp="1"/>
          </p:cNvSpPr>
          <p:nvPr>
            <p:ph idx="1"/>
          </p:nvPr>
        </p:nvSpPr>
        <p:spPr/>
        <p:txBody>
          <a:bodyPr>
            <a:normAutofit/>
          </a:bodyPr>
          <a:lstStyle/>
          <a:p>
            <a:pPr algn="l" rtl="0">
              <a:buFont typeface="Wingdings" pitchFamily="2" charset="2"/>
              <a:buChar char="q"/>
            </a:pPr>
            <a:r>
              <a:rPr lang="en-US" dirty="0" smtClean="0"/>
              <a:t> Find the </a:t>
            </a:r>
            <a:r>
              <a:rPr lang="en-US" b="1" dirty="0" smtClean="0"/>
              <a:t>largest</a:t>
            </a:r>
            <a:r>
              <a:rPr lang="en-US" dirty="0" smtClean="0"/>
              <a:t> </a:t>
            </a:r>
            <a:r>
              <a:rPr lang="en-US" b="1" dirty="0" smtClean="0"/>
              <a:t>area</a:t>
            </a:r>
            <a:r>
              <a:rPr lang="en-US" dirty="0" smtClean="0"/>
              <a:t> of rectangle or square and print it using </a:t>
            </a:r>
            <a:r>
              <a:rPr lang="en-US" b="1" dirty="0" smtClean="0">
                <a:solidFill>
                  <a:srgbClr val="0070C0"/>
                </a:solidFill>
              </a:rPr>
              <a:t>friend</a:t>
            </a:r>
            <a:r>
              <a:rPr lang="en-US" dirty="0" smtClean="0"/>
              <a:t> function.</a:t>
            </a:r>
          </a:p>
          <a:p>
            <a:pPr algn="l" rtl="0">
              <a:buFont typeface="Wingdings" pitchFamily="2" charset="2"/>
              <a:buChar char="q"/>
            </a:pPr>
            <a:endParaRPr lang="en-US" dirty="0"/>
          </a:p>
          <a:p>
            <a:pPr marL="0" indent="0" algn="l" rtl="0">
              <a:buNone/>
            </a:pPr>
            <a:r>
              <a:rPr lang="en-US" b="1" dirty="0" smtClean="0"/>
              <a:t>	</a:t>
            </a:r>
            <a:r>
              <a:rPr lang="en-US" b="1" dirty="0" smtClean="0">
                <a:solidFill>
                  <a:srgbClr val="0070C0"/>
                </a:solidFill>
              </a:rPr>
              <a:t>friend</a:t>
            </a:r>
            <a:r>
              <a:rPr lang="en-US" b="1" dirty="0" smtClean="0"/>
              <a:t> void largest (square s,  </a:t>
            </a:r>
            <a:r>
              <a:rPr lang="en-US" b="1" dirty="0" err="1" smtClean="0"/>
              <a:t>rect</a:t>
            </a:r>
            <a:r>
              <a:rPr lang="en-US" b="1" dirty="0" smtClean="0"/>
              <a:t> r)</a:t>
            </a:r>
          </a:p>
          <a:p>
            <a:pPr lvl="1" algn="l" rtl="0">
              <a:buFont typeface="Wingdings" pitchFamily="2" charset="2"/>
              <a:buChar char="q"/>
            </a:pPr>
            <a:endParaRPr lang="en-US" dirty="0"/>
          </a:p>
        </p:txBody>
      </p:sp>
    </p:spTree>
    <p:extLst>
      <p:ext uri="{BB962C8B-B14F-4D97-AF65-F5344CB8AC3E}">
        <p14:creationId xmlns:p14="http://schemas.microsoft.com/office/powerpoint/2010/main" val="1255187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04402"/>
            <a:ext cx="8184362" cy="549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a:extLst>
              <a:ext uri="{FF2B5EF4-FFF2-40B4-BE49-F238E27FC236}">
                <a16:creationId xmlns:a16="http://schemas.microsoft.com/office/drawing/2014/main" id="{484987E6-0E9A-483B-BF13-2AD6A1EEFF30}"/>
              </a:ext>
            </a:extLst>
          </p:cNvPr>
          <p:cNvSpPr>
            <a:spLocks noGrp="1"/>
          </p:cNvSpPr>
          <p:nvPr>
            <p:ph type="title"/>
          </p:nvPr>
        </p:nvSpPr>
        <p:spPr>
          <a:xfrm>
            <a:off x="395536" y="-306288"/>
            <a:ext cx="8229600" cy="1143000"/>
          </a:xfrm>
        </p:spPr>
        <p:txBody>
          <a:bodyPr>
            <a:normAutofit/>
          </a:bodyPr>
          <a:lstStyle/>
          <a:p>
            <a:pPr algn="ctr" rtl="0"/>
            <a:r>
              <a:rPr lang="en-US" sz="3600" b="1" dirty="0" smtClean="0">
                <a:solidFill>
                  <a:srgbClr val="0070C0"/>
                </a:solidFill>
              </a:rPr>
              <a:t>Static</a:t>
            </a:r>
            <a:endParaRPr lang="en-US" sz="3600" b="1" dirty="0">
              <a:solidFill>
                <a:srgbClr val="0070C0"/>
              </a:solidFill>
            </a:endParaRPr>
          </a:p>
        </p:txBody>
      </p:sp>
    </p:spTree>
    <p:extLst>
      <p:ext uri="{BB962C8B-B14F-4D97-AF65-F5344CB8AC3E}">
        <p14:creationId xmlns:p14="http://schemas.microsoft.com/office/powerpoint/2010/main" val="1462211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878904" y="-162272"/>
            <a:ext cx="8229600" cy="1143000"/>
          </a:xfrm>
        </p:spPr>
        <p:txBody>
          <a:bodyPr/>
          <a:lstStyle/>
          <a:p>
            <a:r>
              <a:rPr lang="en-US" sz="3600" b="1" i="1" u="sng" dirty="0" smtClean="0">
                <a:solidFill>
                  <a:srgbClr val="0070C0"/>
                </a:solidFill>
              </a:rPr>
              <a:t>Friend Class</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179512" y="476672"/>
            <a:ext cx="3492896" cy="4248472"/>
          </a:xfrm>
          <a:solidFill>
            <a:schemeClr val="accent1">
              <a:lumMod val="20000"/>
              <a:lumOff val="80000"/>
            </a:schemeClr>
          </a:solidFill>
        </p:spPr>
        <p:txBody>
          <a:bodyPr>
            <a:noAutofit/>
          </a:bodyPr>
          <a:lstStyle/>
          <a:p>
            <a:pPr marL="0" indent="0" algn="l" rtl="0" latinLnBrk="1">
              <a:buNone/>
            </a:pPr>
            <a:r>
              <a:rPr lang="en-US" sz="2000" b="1" dirty="0"/>
              <a:t>class Storage</a:t>
            </a:r>
          </a:p>
          <a:p>
            <a:pPr marL="0" indent="0" algn="l" rtl="0" latinLnBrk="1">
              <a:buNone/>
            </a:pPr>
            <a:r>
              <a:rPr lang="en-US" sz="2000" b="1" dirty="0"/>
              <a:t>{</a:t>
            </a:r>
          </a:p>
          <a:p>
            <a:pPr marL="0" indent="0" algn="l" rtl="0" latinLnBrk="1">
              <a:buNone/>
            </a:pPr>
            <a:r>
              <a:rPr lang="en-US" sz="2000" b="1" dirty="0"/>
              <a:t>private:</a:t>
            </a:r>
          </a:p>
          <a:p>
            <a:pPr marL="0" indent="0" algn="l" rtl="0" latinLnBrk="1">
              <a:buNone/>
            </a:pPr>
            <a:r>
              <a:rPr lang="en-US" sz="2000" b="1" dirty="0"/>
              <a:t>     </a:t>
            </a:r>
            <a:r>
              <a:rPr lang="en-US" sz="2000" b="1" dirty="0" smtClean="0"/>
              <a:t>double </a:t>
            </a:r>
            <a:r>
              <a:rPr lang="en-US" sz="2000" b="1" dirty="0" err="1"/>
              <a:t>m_dValue</a:t>
            </a:r>
            <a:r>
              <a:rPr lang="en-US" sz="2000" b="1" dirty="0"/>
              <a:t>;</a:t>
            </a:r>
          </a:p>
          <a:p>
            <a:pPr marL="0" indent="0" algn="l" rtl="0" latinLnBrk="1">
              <a:buNone/>
            </a:pPr>
            <a:r>
              <a:rPr lang="en-US" sz="2000" b="1" dirty="0"/>
              <a:t>public:</a:t>
            </a:r>
          </a:p>
          <a:p>
            <a:pPr marL="0" indent="0" algn="l" rtl="0" latinLnBrk="1">
              <a:buNone/>
            </a:pPr>
            <a:r>
              <a:rPr lang="en-US" sz="2000" b="1" dirty="0"/>
              <a:t>    </a:t>
            </a:r>
            <a:r>
              <a:rPr lang="en-US" sz="2000" b="1" dirty="0" smtClean="0"/>
              <a:t>Storage(double </a:t>
            </a:r>
            <a:r>
              <a:rPr lang="en-US" sz="2000" b="1" dirty="0" err="1"/>
              <a:t>dValue</a:t>
            </a:r>
            <a:r>
              <a:rPr lang="en-US" sz="2000" b="1" dirty="0"/>
              <a:t>)</a:t>
            </a:r>
          </a:p>
          <a:p>
            <a:pPr marL="0" indent="0" algn="l" rtl="0" latinLnBrk="1">
              <a:buNone/>
            </a:pPr>
            <a:r>
              <a:rPr lang="en-US" sz="2000" b="1" dirty="0"/>
              <a:t>    </a:t>
            </a:r>
            <a:r>
              <a:rPr lang="en-US" sz="2000" b="1" dirty="0" smtClean="0"/>
              <a:t>{</a:t>
            </a:r>
            <a:r>
              <a:rPr lang="en-US" sz="2000" b="1" dirty="0"/>
              <a:t>        </a:t>
            </a:r>
          </a:p>
          <a:p>
            <a:pPr marL="0" indent="0" algn="l" rtl="0" latinLnBrk="1">
              <a:buNone/>
            </a:pPr>
            <a:r>
              <a:rPr lang="en-US" sz="2000" b="1" dirty="0"/>
              <a:t>        </a:t>
            </a:r>
            <a:r>
              <a:rPr lang="en-US" sz="2000" b="1" dirty="0" err="1"/>
              <a:t>m_dValue</a:t>
            </a:r>
            <a:r>
              <a:rPr lang="en-US" sz="2000" b="1" dirty="0"/>
              <a:t> = </a:t>
            </a:r>
            <a:r>
              <a:rPr lang="en-US" sz="2000" b="1" dirty="0" err="1"/>
              <a:t>dValue</a:t>
            </a:r>
            <a:r>
              <a:rPr lang="en-US" sz="2000" b="1" dirty="0"/>
              <a:t>;</a:t>
            </a:r>
          </a:p>
          <a:p>
            <a:pPr marL="0" indent="0" algn="l" rtl="0" latinLnBrk="1">
              <a:buNone/>
            </a:pPr>
            <a:r>
              <a:rPr lang="en-US" sz="2000" b="1" dirty="0"/>
              <a:t>    </a:t>
            </a:r>
            <a:r>
              <a:rPr lang="en-US" sz="2000" b="1" dirty="0" smtClean="0"/>
              <a:t>}</a:t>
            </a:r>
            <a:r>
              <a:rPr lang="en-US" sz="2000" b="1" dirty="0"/>
              <a:t> </a:t>
            </a:r>
          </a:p>
          <a:p>
            <a:pPr marL="0" indent="0" algn="l" rtl="0" latinLnBrk="1">
              <a:buNone/>
            </a:pPr>
            <a:r>
              <a:rPr lang="en-US" sz="2000" b="1" dirty="0"/>
              <a:t>  </a:t>
            </a:r>
            <a:r>
              <a:rPr lang="en-US" sz="2000" b="1" dirty="0">
                <a:solidFill>
                  <a:srgbClr val="C00000"/>
                </a:solidFill>
              </a:rPr>
              <a:t>friend class Display;</a:t>
            </a:r>
          </a:p>
          <a:p>
            <a:pPr marL="0" indent="0" algn="l" rtl="0" latinLnBrk="1">
              <a:buNone/>
            </a:pPr>
            <a:r>
              <a:rPr lang="en-US" sz="2000" b="1" dirty="0"/>
              <a:t>};</a:t>
            </a:r>
          </a:p>
        </p:txBody>
      </p:sp>
      <p:sp>
        <p:nvSpPr>
          <p:cNvPr id="3" name="Rectangle 2"/>
          <p:cNvSpPr/>
          <p:nvPr/>
        </p:nvSpPr>
        <p:spPr>
          <a:xfrm>
            <a:off x="3985592" y="903486"/>
            <a:ext cx="5014392" cy="5016758"/>
          </a:xfrm>
          <a:prstGeom prst="rect">
            <a:avLst/>
          </a:prstGeom>
          <a:solidFill>
            <a:schemeClr val="accent1">
              <a:lumMod val="20000"/>
              <a:lumOff val="80000"/>
            </a:schemeClr>
          </a:solidFill>
        </p:spPr>
        <p:txBody>
          <a:bodyPr wrap="square">
            <a:spAutoFit/>
          </a:bodyPr>
          <a:lstStyle/>
          <a:p>
            <a:pPr algn="l" rtl="0" latinLnBrk="1"/>
            <a:r>
              <a:rPr lang="en-US" sz="2000" b="1" dirty="0" smtClean="0"/>
              <a:t>class </a:t>
            </a:r>
            <a:r>
              <a:rPr lang="en-US" sz="2000" b="1" dirty="0"/>
              <a:t>Display</a:t>
            </a:r>
          </a:p>
          <a:p>
            <a:pPr algn="l" rtl="0" latinLnBrk="1"/>
            <a:r>
              <a:rPr lang="en-US" sz="2000" b="1" dirty="0"/>
              <a:t>{</a:t>
            </a:r>
          </a:p>
          <a:p>
            <a:pPr algn="l" rtl="0" latinLnBrk="1"/>
            <a:r>
              <a:rPr lang="en-US" sz="2000" b="1" dirty="0"/>
              <a:t>private:</a:t>
            </a:r>
          </a:p>
          <a:p>
            <a:pPr algn="l" rtl="0" latinLnBrk="1"/>
            <a:r>
              <a:rPr lang="en-US" sz="2000" b="1" dirty="0"/>
              <a:t>    bool </a:t>
            </a:r>
            <a:r>
              <a:rPr lang="en-US" sz="2000" b="1" dirty="0" err="1" smtClean="0"/>
              <a:t>m_display</a:t>
            </a:r>
            <a:r>
              <a:rPr lang="en-US" sz="2000" b="1" dirty="0" smtClean="0"/>
              <a:t>;</a:t>
            </a:r>
            <a:endParaRPr lang="en-US" sz="2000" b="1" dirty="0"/>
          </a:p>
          <a:p>
            <a:pPr algn="l" rtl="0" latinLnBrk="1"/>
            <a:r>
              <a:rPr lang="en-US" sz="2000" b="1" dirty="0"/>
              <a:t> </a:t>
            </a:r>
          </a:p>
          <a:p>
            <a:pPr algn="l" rtl="0" latinLnBrk="1"/>
            <a:r>
              <a:rPr lang="en-US" sz="2000" b="1" dirty="0"/>
              <a:t>public:</a:t>
            </a:r>
          </a:p>
          <a:p>
            <a:pPr algn="l" rtl="0" latinLnBrk="1"/>
            <a:r>
              <a:rPr lang="en-US" sz="2000" b="1" dirty="0"/>
              <a:t>    Display(bool </a:t>
            </a:r>
            <a:r>
              <a:rPr lang="en-US" sz="2000" b="1" dirty="0" smtClean="0"/>
              <a:t>display) </a:t>
            </a:r>
            <a:r>
              <a:rPr lang="en-US" sz="2000" b="1" dirty="0"/>
              <a:t>{ </a:t>
            </a:r>
            <a:r>
              <a:rPr lang="en-US" sz="2000" b="1" dirty="0" err="1" smtClean="0"/>
              <a:t>m_display</a:t>
            </a:r>
            <a:r>
              <a:rPr lang="en-US" sz="2000" b="1" dirty="0" smtClean="0"/>
              <a:t> </a:t>
            </a:r>
            <a:r>
              <a:rPr lang="en-US" sz="2000" b="1" dirty="0"/>
              <a:t>= </a:t>
            </a:r>
            <a:r>
              <a:rPr lang="en-US" sz="2000" b="1" dirty="0" smtClean="0"/>
              <a:t>display; </a:t>
            </a:r>
            <a:r>
              <a:rPr lang="en-US" sz="2000" b="1" dirty="0"/>
              <a:t>}</a:t>
            </a:r>
          </a:p>
          <a:p>
            <a:pPr algn="l" rtl="0" latinLnBrk="1"/>
            <a:r>
              <a:rPr lang="en-US" sz="2000" b="1" dirty="0"/>
              <a:t> </a:t>
            </a:r>
          </a:p>
          <a:p>
            <a:pPr algn="l" rtl="0" latinLnBrk="1"/>
            <a:r>
              <a:rPr lang="en-US" sz="2000" b="1" dirty="0"/>
              <a:t>    void </a:t>
            </a:r>
            <a:r>
              <a:rPr lang="en-US" sz="2000" b="1" dirty="0" err="1"/>
              <a:t>displayItem</a:t>
            </a:r>
            <a:r>
              <a:rPr lang="en-US" sz="2000" b="1" dirty="0"/>
              <a:t>(Storage </a:t>
            </a:r>
            <a:r>
              <a:rPr lang="en-US" sz="2000" b="1" dirty="0" smtClean="0"/>
              <a:t>storage</a:t>
            </a:r>
            <a:r>
              <a:rPr lang="en-US" sz="2000" b="1" dirty="0"/>
              <a:t>)</a:t>
            </a:r>
          </a:p>
          <a:p>
            <a:pPr algn="l" rtl="0" latinLnBrk="1"/>
            <a:r>
              <a:rPr lang="en-US" sz="2000" b="1" dirty="0"/>
              <a:t>    </a:t>
            </a:r>
            <a:r>
              <a:rPr lang="en-US" sz="2000" b="1" dirty="0" smtClean="0"/>
              <a:t>{</a:t>
            </a:r>
          </a:p>
          <a:p>
            <a:pPr algn="l" rtl="0" latinLnBrk="1"/>
            <a:r>
              <a:rPr lang="en-US" sz="2000" b="1" dirty="0"/>
              <a:t> </a:t>
            </a:r>
            <a:r>
              <a:rPr lang="en-US" sz="2000" b="1" dirty="0" smtClean="0"/>
              <a:t>       if(</a:t>
            </a:r>
            <a:r>
              <a:rPr lang="en-US" sz="2000" b="1" dirty="0" err="1" smtClean="0"/>
              <a:t>m_display</a:t>
            </a:r>
            <a:r>
              <a:rPr lang="en-US" sz="2000" b="1" dirty="0" smtClean="0"/>
              <a:t>)</a:t>
            </a:r>
            <a:endParaRPr lang="en-US" sz="2000" b="1" dirty="0"/>
          </a:p>
          <a:p>
            <a:pPr algn="l" rtl="0" latinLnBrk="1"/>
            <a:r>
              <a:rPr lang="en-US" sz="2000" b="1" dirty="0"/>
              <a:t>       </a:t>
            </a:r>
            <a:r>
              <a:rPr lang="en-US" sz="2000" b="1" dirty="0" smtClean="0"/>
              <a:t>     </a:t>
            </a:r>
            <a:r>
              <a:rPr lang="en-US" sz="2000" b="1" dirty="0" err="1" smtClean="0"/>
              <a:t>cout</a:t>
            </a:r>
            <a:r>
              <a:rPr lang="en-US" sz="2000" b="1" dirty="0" smtClean="0"/>
              <a:t> </a:t>
            </a:r>
            <a:r>
              <a:rPr lang="en-US" sz="2000" b="1" dirty="0"/>
              <a:t>&lt;&lt; </a:t>
            </a:r>
            <a:r>
              <a:rPr lang="en-US" sz="2000" b="1" dirty="0" err="1">
                <a:solidFill>
                  <a:srgbClr val="C00000"/>
                </a:solidFill>
              </a:rPr>
              <a:t>storage.m_dValue</a:t>
            </a:r>
            <a:r>
              <a:rPr lang="en-US" sz="2000" b="1" dirty="0">
                <a:solidFill>
                  <a:srgbClr val="C00000"/>
                </a:solidFill>
              </a:rPr>
              <a:t> </a:t>
            </a:r>
            <a:r>
              <a:rPr lang="en-US" sz="2000" b="1" dirty="0"/>
              <a:t>&lt;&lt; </a:t>
            </a:r>
            <a:r>
              <a:rPr lang="en-US" sz="2000" b="1" dirty="0" err="1" smtClean="0"/>
              <a:t>endl</a:t>
            </a:r>
            <a:r>
              <a:rPr lang="en-US" sz="2000" b="1" dirty="0" smtClean="0"/>
              <a:t>;</a:t>
            </a:r>
            <a:endParaRPr lang="en-US" sz="2000" b="1" dirty="0"/>
          </a:p>
          <a:p>
            <a:pPr algn="l" rtl="0" latinLnBrk="1"/>
            <a:r>
              <a:rPr lang="en-US" sz="2000" b="1" dirty="0"/>
              <a:t>    }</a:t>
            </a:r>
          </a:p>
          <a:p>
            <a:pPr algn="l" rtl="0" latinLnBrk="1"/>
            <a:r>
              <a:rPr lang="en-US" sz="2000" b="1" dirty="0"/>
              <a:t>};</a:t>
            </a:r>
          </a:p>
          <a:p>
            <a:pPr algn="l" rtl="0"/>
            <a:endParaRPr lang="en-US" sz="2000" b="1" dirty="0"/>
          </a:p>
        </p:txBody>
      </p:sp>
      <p:sp>
        <p:nvSpPr>
          <p:cNvPr id="4" name="Rectangle 3"/>
          <p:cNvSpPr/>
          <p:nvPr/>
        </p:nvSpPr>
        <p:spPr>
          <a:xfrm>
            <a:off x="179512" y="4725144"/>
            <a:ext cx="3492896" cy="2031325"/>
          </a:xfrm>
          <a:prstGeom prst="rect">
            <a:avLst/>
          </a:prstGeom>
          <a:solidFill>
            <a:schemeClr val="accent2">
              <a:lumMod val="20000"/>
              <a:lumOff val="80000"/>
            </a:schemeClr>
          </a:solidFill>
        </p:spPr>
        <p:txBody>
          <a:bodyPr wrap="square">
            <a:spAutoFit/>
          </a:bodyPr>
          <a:lstStyle/>
          <a:p>
            <a:pPr algn="l" latinLnBrk="1"/>
            <a:r>
              <a:rPr lang="en-US" b="1" dirty="0" smtClean="0">
                <a:latin typeface="inherit"/>
              </a:rPr>
              <a:t>void </a:t>
            </a:r>
            <a:r>
              <a:rPr lang="en-US" b="1" dirty="0">
                <a:latin typeface="inherit"/>
              </a:rPr>
              <a:t>main()</a:t>
            </a:r>
            <a:endParaRPr lang="en-US" b="1" dirty="0">
              <a:latin typeface="Monaco"/>
            </a:endParaRPr>
          </a:p>
          <a:p>
            <a:pPr algn="l" latinLnBrk="1"/>
            <a:r>
              <a:rPr lang="en-US" b="1" dirty="0">
                <a:latin typeface="inherit"/>
              </a:rPr>
              <a:t>{</a:t>
            </a:r>
            <a:endParaRPr lang="en-US" b="1" dirty="0">
              <a:latin typeface="Monaco"/>
            </a:endParaRPr>
          </a:p>
          <a:p>
            <a:pPr algn="l" latinLnBrk="1"/>
            <a:r>
              <a:rPr lang="en-US" b="1" dirty="0">
                <a:latin typeface="inherit"/>
              </a:rPr>
              <a:t>    Storage </a:t>
            </a:r>
            <a:r>
              <a:rPr lang="en-US" b="1" dirty="0" err="1" smtClean="0">
                <a:latin typeface="inherit"/>
              </a:rPr>
              <a:t>st</a:t>
            </a:r>
            <a:r>
              <a:rPr lang="en-US" b="1" dirty="0" smtClean="0">
                <a:latin typeface="inherit"/>
              </a:rPr>
              <a:t>(5</a:t>
            </a:r>
            <a:r>
              <a:rPr lang="en-US" b="1" dirty="0">
                <a:latin typeface="inherit"/>
              </a:rPr>
              <a:t>, 6.7);</a:t>
            </a:r>
            <a:endParaRPr lang="en-US" b="1" dirty="0">
              <a:latin typeface="Monaco"/>
            </a:endParaRPr>
          </a:p>
          <a:p>
            <a:pPr algn="l" latinLnBrk="1"/>
            <a:r>
              <a:rPr lang="en-US" b="1" dirty="0">
                <a:latin typeface="inherit"/>
              </a:rPr>
              <a:t>    Display </a:t>
            </a:r>
            <a:r>
              <a:rPr lang="en-US" b="1" dirty="0" smtClean="0">
                <a:latin typeface="inherit"/>
              </a:rPr>
              <a:t>dis(true);</a:t>
            </a:r>
            <a:endParaRPr lang="en-US" b="1" dirty="0">
              <a:latin typeface="Monaco"/>
            </a:endParaRPr>
          </a:p>
          <a:p>
            <a:pPr algn="l" latinLnBrk="1"/>
            <a:r>
              <a:rPr lang="en-US" b="1" dirty="0">
                <a:latin typeface="Monaco"/>
              </a:rPr>
              <a:t> </a:t>
            </a:r>
          </a:p>
          <a:p>
            <a:pPr algn="l" latinLnBrk="1"/>
            <a:r>
              <a:rPr lang="en-US" b="1" dirty="0">
                <a:latin typeface="inherit"/>
              </a:rPr>
              <a:t>    </a:t>
            </a:r>
            <a:r>
              <a:rPr lang="en-US" b="1" dirty="0" err="1" smtClean="0">
                <a:latin typeface="inherit"/>
              </a:rPr>
              <a:t>dis.displayItem</a:t>
            </a:r>
            <a:r>
              <a:rPr lang="en-US" b="1" dirty="0" smtClean="0">
                <a:latin typeface="inherit"/>
              </a:rPr>
              <a:t>(</a:t>
            </a:r>
            <a:r>
              <a:rPr lang="en-US" b="1" dirty="0" err="1" smtClean="0">
                <a:latin typeface="inherit"/>
              </a:rPr>
              <a:t>st</a:t>
            </a:r>
            <a:r>
              <a:rPr lang="en-US" b="1" dirty="0" smtClean="0">
                <a:latin typeface="inherit"/>
              </a:rPr>
              <a:t>);</a:t>
            </a:r>
          </a:p>
          <a:p>
            <a:pPr algn="l" latinLnBrk="1"/>
            <a:r>
              <a:rPr lang="en-US" b="1" dirty="0" smtClean="0">
                <a:latin typeface="inherit"/>
              </a:rPr>
              <a:t>}</a:t>
            </a:r>
            <a:endParaRPr lang="en-US" b="1" i="0" dirty="0">
              <a:effectLst/>
              <a:latin typeface="Monaco"/>
            </a:endParaRPr>
          </a:p>
        </p:txBody>
      </p:sp>
    </p:spTree>
    <p:extLst>
      <p:ext uri="{BB962C8B-B14F-4D97-AF65-F5344CB8AC3E}">
        <p14:creationId xmlns:p14="http://schemas.microsoft.com/office/powerpoint/2010/main" val="3175399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457200" y="-243408"/>
            <a:ext cx="8229600" cy="1143000"/>
          </a:xfrm>
        </p:spPr>
        <p:txBody>
          <a:bodyPr/>
          <a:lstStyle/>
          <a:p>
            <a:r>
              <a:rPr lang="en-US" sz="3600" b="1" i="1" u="sng" dirty="0" smtClean="0">
                <a:solidFill>
                  <a:srgbClr val="0070C0"/>
                </a:solidFill>
              </a:rPr>
              <a:t>Student </a:t>
            </a:r>
            <a:r>
              <a:rPr lang="en-US" sz="2800" b="1" i="1" u="sng" dirty="0" smtClean="0">
                <a:solidFill>
                  <a:srgbClr val="0070C0"/>
                </a:solidFill>
              </a:rPr>
              <a:t>”using </a:t>
            </a:r>
            <a:r>
              <a:rPr lang="en-US" sz="2800" b="1" i="1" u="sng" dirty="0" smtClean="0">
                <a:solidFill>
                  <a:srgbClr val="C00000"/>
                </a:solidFill>
              </a:rPr>
              <a:t>static</a:t>
            </a:r>
            <a:r>
              <a:rPr lang="en-US" sz="2800" b="1" i="1" u="sng" dirty="0" smtClean="0">
                <a:solidFill>
                  <a:srgbClr val="0070C0"/>
                </a:solidFill>
              </a:rPr>
              <a:t>”</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35496" y="836712"/>
            <a:ext cx="4186880" cy="5836136"/>
          </a:xfrm>
          <a:solidFill>
            <a:schemeClr val="accent1">
              <a:lumMod val="20000"/>
              <a:lumOff val="80000"/>
            </a:schemeClr>
          </a:solidFill>
        </p:spPr>
        <p:txBody>
          <a:bodyPr>
            <a:noAutofit/>
          </a:bodyPr>
          <a:lstStyle/>
          <a:p>
            <a:pPr marL="0" indent="0" algn="l" rtl="0">
              <a:buNone/>
            </a:pPr>
            <a:r>
              <a:rPr lang="en-US" sz="2000" b="1" dirty="0">
                <a:solidFill>
                  <a:srgbClr val="0070C0"/>
                </a:solidFill>
              </a:rPr>
              <a:t>class</a:t>
            </a:r>
            <a:r>
              <a:rPr lang="en-US" sz="2000" b="1" dirty="0" smtClean="0">
                <a:solidFill>
                  <a:srgbClr val="0070C0"/>
                </a:solidFill>
              </a:rPr>
              <a:t> </a:t>
            </a:r>
            <a:r>
              <a:rPr lang="en-US" sz="2000" b="1" dirty="0"/>
              <a:t>student</a:t>
            </a:r>
          </a:p>
          <a:p>
            <a:pPr marL="0" indent="0" algn="l" rtl="0">
              <a:buNone/>
            </a:pPr>
            <a:r>
              <a:rPr lang="en-US" sz="2000" b="1" dirty="0"/>
              <a:t>{</a:t>
            </a:r>
          </a:p>
          <a:p>
            <a:pPr marL="0" indent="0" algn="l" rtl="0">
              <a:buNone/>
            </a:pPr>
            <a:r>
              <a:rPr lang="en-US" sz="2000" b="1" dirty="0" smtClean="0"/>
              <a:t>  </a:t>
            </a:r>
            <a:r>
              <a:rPr lang="en-US" sz="2000" b="1" dirty="0" err="1" smtClean="0"/>
              <a:t>int</a:t>
            </a:r>
            <a:r>
              <a:rPr lang="en-US" sz="2000" b="1" dirty="0" smtClean="0"/>
              <a:t> </a:t>
            </a:r>
            <a:r>
              <a:rPr lang="en-US" sz="2000" b="1" dirty="0"/>
              <a:t>id;</a:t>
            </a:r>
          </a:p>
          <a:p>
            <a:pPr marL="0" indent="0" algn="l" rtl="0">
              <a:buNone/>
            </a:pPr>
            <a:r>
              <a:rPr lang="en-US" sz="2000" b="1" dirty="0" smtClean="0"/>
              <a:t>  string </a:t>
            </a:r>
            <a:r>
              <a:rPr lang="en-US" sz="2000" b="1" dirty="0"/>
              <a:t>name;</a:t>
            </a:r>
          </a:p>
          <a:p>
            <a:pPr marL="0" indent="0" algn="l" rtl="0">
              <a:buNone/>
            </a:pPr>
            <a:r>
              <a:rPr lang="en-US" sz="2000" b="1" dirty="0" smtClean="0">
                <a:solidFill>
                  <a:srgbClr val="0070C0"/>
                </a:solidFill>
              </a:rPr>
              <a:t>  public</a:t>
            </a:r>
            <a:r>
              <a:rPr lang="en-US" sz="2000" b="1" dirty="0"/>
              <a:t>:</a:t>
            </a:r>
          </a:p>
          <a:p>
            <a:pPr marL="0" indent="0" algn="l" rtl="0">
              <a:buNone/>
            </a:pPr>
            <a:r>
              <a:rPr lang="en-US" sz="2000" b="1" dirty="0" smtClean="0"/>
              <a:t>    </a:t>
            </a:r>
            <a:r>
              <a:rPr lang="en-US" sz="2000" b="1" dirty="0" smtClean="0">
                <a:solidFill>
                  <a:srgbClr val="0070C0"/>
                </a:solidFill>
              </a:rPr>
              <a:t>static </a:t>
            </a:r>
            <a:r>
              <a:rPr lang="en-US" sz="2000" b="1" dirty="0" smtClean="0"/>
              <a:t> </a:t>
            </a:r>
            <a:r>
              <a:rPr lang="en-US" sz="2000" b="1" dirty="0" err="1"/>
              <a:t>int</a:t>
            </a:r>
            <a:r>
              <a:rPr lang="en-US" sz="2000" b="1" dirty="0"/>
              <a:t> </a:t>
            </a:r>
            <a:r>
              <a:rPr lang="en-US" sz="2000" b="1" dirty="0" smtClean="0"/>
              <a:t> </a:t>
            </a:r>
            <a:r>
              <a:rPr lang="en-US" sz="2000" b="1" dirty="0" err="1" smtClean="0"/>
              <a:t>st_num</a:t>
            </a:r>
            <a:r>
              <a:rPr lang="en-US" sz="2000" b="1" dirty="0" smtClean="0"/>
              <a:t>;</a:t>
            </a:r>
          </a:p>
          <a:p>
            <a:pPr marL="0" indent="0" algn="l" rtl="0">
              <a:buNone/>
            </a:pPr>
            <a:endParaRPr lang="en-US" sz="500" b="1" dirty="0" smtClean="0"/>
          </a:p>
          <a:p>
            <a:pPr marL="0" indent="0" algn="l" rtl="0">
              <a:buNone/>
            </a:pPr>
            <a:r>
              <a:rPr lang="en-US" sz="2000" b="1" dirty="0"/>
              <a:t> </a:t>
            </a:r>
            <a:r>
              <a:rPr lang="en-US" sz="2000" b="1" dirty="0" smtClean="0"/>
              <a:t>   student(</a:t>
            </a:r>
            <a:r>
              <a:rPr lang="en-US" sz="2000" b="1" dirty="0" err="1" smtClean="0"/>
              <a:t>int</a:t>
            </a:r>
            <a:r>
              <a:rPr lang="en-US" sz="2000" b="1" dirty="0" smtClean="0"/>
              <a:t> </a:t>
            </a:r>
            <a:r>
              <a:rPr lang="en-US" sz="2000" b="1" dirty="0"/>
              <a:t>id, string name)</a:t>
            </a:r>
          </a:p>
          <a:p>
            <a:pPr marL="0" indent="0" algn="l" rtl="0">
              <a:buNone/>
            </a:pPr>
            <a:r>
              <a:rPr lang="en-US" sz="2000" b="1" dirty="0" smtClean="0"/>
              <a:t>   {</a:t>
            </a:r>
            <a:endParaRPr lang="en-US" sz="2000" b="1" dirty="0"/>
          </a:p>
          <a:p>
            <a:pPr marL="0" indent="0" algn="l" rtl="0">
              <a:buNone/>
            </a:pPr>
            <a:r>
              <a:rPr lang="en-US" sz="2000" b="1" dirty="0" smtClean="0"/>
              <a:t>        </a:t>
            </a:r>
            <a:r>
              <a:rPr lang="en-US" sz="2000" b="1" dirty="0" err="1" smtClean="0"/>
              <a:t>st_num</a:t>
            </a:r>
            <a:r>
              <a:rPr lang="en-US" sz="2000" b="1" dirty="0"/>
              <a:t>++;</a:t>
            </a:r>
          </a:p>
          <a:p>
            <a:pPr marL="0" indent="0" algn="l" rtl="0">
              <a:buNone/>
            </a:pPr>
            <a:r>
              <a:rPr lang="en-US" sz="2000" b="1" dirty="0" smtClean="0"/>
              <a:t>       this-</a:t>
            </a:r>
            <a:r>
              <a:rPr lang="en-US" sz="2000" b="1" dirty="0"/>
              <a:t>&gt;id</a:t>
            </a:r>
            <a:r>
              <a:rPr lang="en-US" sz="2000" b="1" dirty="0" smtClean="0"/>
              <a:t>= id</a:t>
            </a:r>
            <a:r>
              <a:rPr lang="en-US" sz="2000" b="1" dirty="0"/>
              <a:t>;</a:t>
            </a:r>
          </a:p>
          <a:p>
            <a:pPr marL="0" indent="0" algn="l" rtl="0">
              <a:buNone/>
            </a:pPr>
            <a:r>
              <a:rPr lang="en-US" sz="2000" b="1" dirty="0" smtClean="0"/>
              <a:t>       this-</a:t>
            </a:r>
            <a:r>
              <a:rPr lang="en-US" sz="2000" b="1" dirty="0"/>
              <a:t>&gt;name</a:t>
            </a:r>
            <a:r>
              <a:rPr lang="en-US" sz="2000" b="1" dirty="0" smtClean="0"/>
              <a:t>= name</a:t>
            </a:r>
            <a:r>
              <a:rPr lang="en-US" sz="2000" b="1" dirty="0"/>
              <a:t>;</a:t>
            </a:r>
          </a:p>
          <a:p>
            <a:pPr marL="0" indent="0" algn="l" rtl="0">
              <a:buNone/>
            </a:pPr>
            <a:r>
              <a:rPr lang="en-US" sz="2000" b="1" dirty="0" smtClean="0"/>
              <a:t>    }</a:t>
            </a:r>
          </a:p>
          <a:p>
            <a:pPr marL="0" indent="0" algn="l" rtl="0">
              <a:buNone/>
            </a:pPr>
            <a:r>
              <a:rPr lang="en-US" sz="2000" b="1" dirty="0" smtClean="0"/>
              <a:t>};    </a:t>
            </a:r>
            <a:endParaRPr lang="en-US" sz="2000" i="1" dirty="0">
              <a:solidFill>
                <a:srgbClr val="00B050"/>
              </a:solidFill>
            </a:endParaRPr>
          </a:p>
          <a:p>
            <a:pPr marL="0" indent="0" algn="l" rtl="0">
              <a:buNone/>
            </a:pPr>
            <a:endParaRPr lang="en-US" sz="1050" b="1" dirty="0"/>
          </a:p>
          <a:p>
            <a:pPr marL="0" indent="0" algn="l" rtl="0">
              <a:buNone/>
            </a:pPr>
            <a:r>
              <a:rPr lang="en-US" sz="2000" b="1" dirty="0" err="1">
                <a:solidFill>
                  <a:srgbClr val="C00000"/>
                </a:solidFill>
              </a:rPr>
              <a:t>int</a:t>
            </a:r>
            <a:r>
              <a:rPr lang="en-US" sz="2000" b="1" dirty="0">
                <a:solidFill>
                  <a:srgbClr val="C00000"/>
                </a:solidFill>
              </a:rPr>
              <a:t> student ::  </a:t>
            </a:r>
            <a:r>
              <a:rPr lang="en-US" sz="2000" b="1" dirty="0" err="1">
                <a:solidFill>
                  <a:srgbClr val="C00000"/>
                </a:solidFill>
              </a:rPr>
              <a:t>st_num</a:t>
            </a:r>
            <a:r>
              <a:rPr lang="en-US" sz="2000" b="1" dirty="0">
                <a:solidFill>
                  <a:srgbClr val="C00000"/>
                </a:solidFill>
              </a:rPr>
              <a:t>=0</a:t>
            </a:r>
            <a:r>
              <a:rPr lang="en-US" sz="2000" b="1" dirty="0" smtClean="0">
                <a:solidFill>
                  <a:srgbClr val="C00000"/>
                </a:solidFill>
              </a:rPr>
              <a:t>;</a:t>
            </a:r>
            <a:endParaRPr lang="en-US" sz="2000" b="1" dirty="0"/>
          </a:p>
        </p:txBody>
      </p:sp>
      <p:sp>
        <p:nvSpPr>
          <p:cNvPr id="6" name="Rectangle 5"/>
          <p:cNvSpPr/>
          <p:nvPr/>
        </p:nvSpPr>
        <p:spPr>
          <a:xfrm>
            <a:off x="4572000" y="2420888"/>
            <a:ext cx="4392488" cy="3447098"/>
          </a:xfrm>
          <a:prstGeom prst="rect">
            <a:avLst/>
          </a:prstGeom>
          <a:solidFill>
            <a:schemeClr val="accent2">
              <a:lumMod val="20000"/>
              <a:lumOff val="80000"/>
            </a:schemeClr>
          </a:solidFill>
        </p:spPr>
        <p:txBody>
          <a:bodyPr wrap="square">
            <a:spAutoFit/>
          </a:bodyPr>
          <a:lstStyle/>
          <a:p>
            <a:pPr algn="l" rtl="0"/>
            <a:r>
              <a:rPr lang="en-US" sz="2000" b="1" dirty="0"/>
              <a:t>void main()</a:t>
            </a:r>
          </a:p>
          <a:p>
            <a:pPr algn="l" rtl="0"/>
            <a:r>
              <a:rPr lang="en-US" sz="2000" b="1" dirty="0"/>
              <a:t>{</a:t>
            </a:r>
          </a:p>
          <a:p>
            <a:pPr algn="l" rtl="0"/>
            <a:r>
              <a:rPr lang="en-US" sz="2000" b="1" dirty="0"/>
              <a:t> </a:t>
            </a:r>
            <a:r>
              <a:rPr lang="en-US" sz="2000" b="1" dirty="0" smtClean="0"/>
              <a:t>    student </a:t>
            </a:r>
            <a:r>
              <a:rPr lang="en-US" sz="2000" b="1" dirty="0"/>
              <a:t>s1( 1, “</a:t>
            </a:r>
            <a:r>
              <a:rPr lang="en-US" sz="2000" b="1" dirty="0" err="1"/>
              <a:t>ali</a:t>
            </a:r>
            <a:r>
              <a:rPr lang="en-US" sz="2000" b="1" dirty="0"/>
              <a:t>”);</a:t>
            </a:r>
            <a:endParaRPr lang="en-US" sz="2000" b="1" dirty="0" smtClean="0"/>
          </a:p>
          <a:p>
            <a:pPr algn="l" rtl="0"/>
            <a:r>
              <a:rPr lang="en-US" sz="2000" b="1" dirty="0"/>
              <a:t> </a:t>
            </a:r>
            <a:r>
              <a:rPr lang="en-US" sz="2000" b="1" dirty="0" smtClean="0"/>
              <a:t>    </a:t>
            </a:r>
            <a:r>
              <a:rPr lang="en-US" sz="2000" b="1" dirty="0" err="1" smtClean="0"/>
              <a:t>cout</a:t>
            </a:r>
            <a:r>
              <a:rPr lang="en-US" sz="2000" b="1" dirty="0" smtClean="0"/>
              <a:t>&lt;&lt; </a:t>
            </a:r>
            <a:r>
              <a:rPr lang="en-US" sz="2000" b="1" dirty="0" smtClean="0">
                <a:solidFill>
                  <a:srgbClr val="C00000"/>
                </a:solidFill>
              </a:rPr>
              <a:t>student:: </a:t>
            </a:r>
            <a:r>
              <a:rPr lang="en-US" sz="2000" b="1" dirty="0" err="1" smtClean="0">
                <a:solidFill>
                  <a:srgbClr val="C00000"/>
                </a:solidFill>
              </a:rPr>
              <a:t>st_num</a:t>
            </a:r>
            <a:r>
              <a:rPr lang="en-US" sz="2000" b="1" dirty="0" smtClean="0">
                <a:solidFill>
                  <a:srgbClr val="C00000"/>
                </a:solidFill>
              </a:rPr>
              <a:t> </a:t>
            </a:r>
            <a:r>
              <a:rPr lang="en-US" sz="2000" b="1" dirty="0" smtClean="0"/>
              <a:t>&lt;&lt;</a:t>
            </a:r>
            <a:r>
              <a:rPr lang="en-US" sz="2000" b="1" dirty="0" err="1"/>
              <a:t>endl</a:t>
            </a:r>
            <a:r>
              <a:rPr lang="en-US" sz="2000" b="1" dirty="0" smtClean="0"/>
              <a:t>;</a:t>
            </a:r>
          </a:p>
          <a:p>
            <a:pPr algn="l" rtl="0"/>
            <a:endParaRPr lang="en-US" b="1" dirty="0"/>
          </a:p>
          <a:p>
            <a:pPr algn="l" rtl="0"/>
            <a:r>
              <a:rPr lang="en-US" sz="2000" b="1" dirty="0" smtClean="0"/>
              <a:t>     </a:t>
            </a:r>
            <a:r>
              <a:rPr lang="en-US" sz="2000" b="1" dirty="0"/>
              <a:t>student </a:t>
            </a:r>
            <a:r>
              <a:rPr lang="en-US" sz="2000" b="1" dirty="0" smtClean="0"/>
              <a:t>s2 ( 5 , “</a:t>
            </a:r>
            <a:r>
              <a:rPr lang="en-US" sz="2000" b="1" dirty="0" err="1" smtClean="0"/>
              <a:t>ahmed</a:t>
            </a:r>
            <a:r>
              <a:rPr lang="en-US" sz="2000" b="1" dirty="0" smtClean="0"/>
              <a:t>”);</a:t>
            </a:r>
            <a:endParaRPr lang="en-US" sz="2000" b="1" dirty="0"/>
          </a:p>
          <a:p>
            <a:pPr algn="l" rtl="0"/>
            <a:r>
              <a:rPr lang="en-US" sz="2000" b="1" dirty="0"/>
              <a:t>     </a:t>
            </a:r>
            <a:r>
              <a:rPr lang="en-US" sz="2000" b="1" dirty="0" err="1"/>
              <a:t>cout</a:t>
            </a:r>
            <a:r>
              <a:rPr lang="en-US" sz="2000" b="1" dirty="0"/>
              <a:t>&lt;&lt; </a:t>
            </a:r>
            <a:r>
              <a:rPr lang="en-US" sz="2000" b="1" dirty="0">
                <a:solidFill>
                  <a:srgbClr val="C00000"/>
                </a:solidFill>
              </a:rPr>
              <a:t>student:: </a:t>
            </a:r>
            <a:r>
              <a:rPr lang="en-US" sz="2000" b="1" dirty="0" err="1">
                <a:solidFill>
                  <a:srgbClr val="C00000"/>
                </a:solidFill>
              </a:rPr>
              <a:t>st_num</a:t>
            </a:r>
            <a:r>
              <a:rPr lang="en-US" sz="2000" b="1" dirty="0">
                <a:solidFill>
                  <a:srgbClr val="C00000"/>
                </a:solidFill>
              </a:rPr>
              <a:t> </a:t>
            </a:r>
            <a:r>
              <a:rPr lang="en-US" sz="2000" b="1" dirty="0"/>
              <a:t>&lt;&lt;</a:t>
            </a:r>
            <a:r>
              <a:rPr lang="en-US" sz="2000" b="1" dirty="0" err="1" smtClean="0"/>
              <a:t>endl</a:t>
            </a:r>
            <a:r>
              <a:rPr lang="en-US" sz="2000" b="1" dirty="0" smtClean="0"/>
              <a:t>;</a:t>
            </a:r>
          </a:p>
          <a:p>
            <a:pPr algn="l" rtl="0"/>
            <a:r>
              <a:rPr lang="en-US" sz="2000" b="1" dirty="0"/>
              <a:t> </a:t>
            </a:r>
            <a:r>
              <a:rPr lang="en-US" sz="2000" b="1" dirty="0" smtClean="0"/>
              <a:t>  </a:t>
            </a:r>
          </a:p>
          <a:p>
            <a:pPr algn="l" rtl="0"/>
            <a:r>
              <a:rPr lang="en-US" sz="2000" b="1" dirty="0"/>
              <a:t> </a:t>
            </a:r>
            <a:r>
              <a:rPr lang="en-US" sz="2000" b="1" dirty="0" smtClean="0"/>
              <a:t>    student </a:t>
            </a:r>
            <a:r>
              <a:rPr lang="en-US" sz="2000" b="1" dirty="0"/>
              <a:t>s3( 3, “</a:t>
            </a:r>
            <a:r>
              <a:rPr lang="en-US" sz="2000" b="1" dirty="0" err="1"/>
              <a:t>mohamed</a:t>
            </a:r>
            <a:r>
              <a:rPr lang="en-US" sz="2000" b="1" dirty="0" smtClean="0"/>
              <a:t>”);</a:t>
            </a:r>
          </a:p>
          <a:p>
            <a:pPr algn="l" rtl="0"/>
            <a:r>
              <a:rPr lang="en-US" sz="2000" b="1" dirty="0"/>
              <a:t> </a:t>
            </a:r>
            <a:r>
              <a:rPr lang="en-US" sz="2000" b="1" dirty="0" smtClean="0"/>
              <a:t>    </a:t>
            </a:r>
            <a:r>
              <a:rPr lang="en-US" sz="2000" b="1" dirty="0" err="1" smtClean="0"/>
              <a:t>cout</a:t>
            </a:r>
            <a:r>
              <a:rPr lang="en-US" sz="2000" b="1" dirty="0"/>
              <a:t>&lt;&lt; </a:t>
            </a:r>
            <a:r>
              <a:rPr lang="en-US" sz="2000" b="1" dirty="0">
                <a:solidFill>
                  <a:srgbClr val="C00000"/>
                </a:solidFill>
              </a:rPr>
              <a:t>student:: </a:t>
            </a:r>
            <a:r>
              <a:rPr lang="en-US" sz="2000" b="1" dirty="0" err="1">
                <a:solidFill>
                  <a:srgbClr val="C00000"/>
                </a:solidFill>
              </a:rPr>
              <a:t>st_num</a:t>
            </a:r>
            <a:r>
              <a:rPr lang="en-US" sz="2000" b="1" dirty="0">
                <a:solidFill>
                  <a:srgbClr val="C00000"/>
                </a:solidFill>
              </a:rPr>
              <a:t> </a:t>
            </a:r>
            <a:r>
              <a:rPr lang="en-US" sz="2000" b="1" dirty="0"/>
              <a:t>&lt;&lt;</a:t>
            </a:r>
            <a:r>
              <a:rPr lang="en-US" sz="2000" b="1" dirty="0" err="1"/>
              <a:t>endl</a:t>
            </a:r>
            <a:r>
              <a:rPr lang="en-US" sz="2000" b="1" dirty="0"/>
              <a:t>;</a:t>
            </a:r>
          </a:p>
          <a:p>
            <a:pPr algn="l" rtl="0"/>
            <a:r>
              <a:rPr lang="en-US" sz="2000" b="1" dirty="0" smtClean="0"/>
              <a:t>}</a:t>
            </a:r>
            <a:endParaRPr lang="en-US" sz="2000" b="1" dirty="0"/>
          </a:p>
        </p:txBody>
      </p:sp>
      <p:sp>
        <p:nvSpPr>
          <p:cNvPr id="7" name="Rectangle 6"/>
          <p:cNvSpPr/>
          <p:nvPr/>
        </p:nvSpPr>
        <p:spPr>
          <a:xfrm>
            <a:off x="251520" y="2708920"/>
            <a:ext cx="2088232" cy="360040"/>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en-US" sz="2200" b="1" dirty="0"/>
          </a:p>
        </p:txBody>
      </p:sp>
    </p:spTree>
    <p:extLst>
      <p:ext uri="{BB962C8B-B14F-4D97-AF65-F5344CB8AC3E}">
        <p14:creationId xmlns:p14="http://schemas.microsoft.com/office/powerpoint/2010/main" val="1370601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457200" y="-243408"/>
            <a:ext cx="8229600" cy="1143000"/>
          </a:xfrm>
        </p:spPr>
        <p:txBody>
          <a:bodyPr/>
          <a:lstStyle/>
          <a:p>
            <a:r>
              <a:rPr lang="en-US" sz="3600" b="1" i="1" u="sng" dirty="0">
                <a:solidFill>
                  <a:srgbClr val="0070C0"/>
                </a:solidFill>
              </a:rPr>
              <a:t>Student </a:t>
            </a:r>
            <a:r>
              <a:rPr lang="en-US" sz="2800" b="1" i="1" u="sng" dirty="0">
                <a:solidFill>
                  <a:srgbClr val="0070C0"/>
                </a:solidFill>
              </a:rPr>
              <a:t>”using </a:t>
            </a:r>
            <a:r>
              <a:rPr lang="en-US" sz="2800" b="1" i="1" u="sng" dirty="0">
                <a:solidFill>
                  <a:srgbClr val="C00000"/>
                </a:solidFill>
              </a:rPr>
              <a:t>static</a:t>
            </a:r>
            <a:r>
              <a:rPr lang="en-US" sz="2800" b="1" i="1" u="sng" dirty="0">
                <a:solidFill>
                  <a:srgbClr val="0070C0"/>
                </a:solidFill>
              </a:rPr>
              <a:t>” (cont.)</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35496" y="620688"/>
            <a:ext cx="3610744" cy="6192198"/>
          </a:xfrm>
          <a:solidFill>
            <a:schemeClr val="accent1">
              <a:lumMod val="20000"/>
              <a:lumOff val="80000"/>
            </a:schemeClr>
          </a:solidFill>
        </p:spPr>
        <p:txBody>
          <a:bodyPr>
            <a:noAutofit/>
          </a:bodyPr>
          <a:lstStyle/>
          <a:p>
            <a:pPr marL="0" indent="0" algn="l" rtl="0">
              <a:buNone/>
            </a:pPr>
            <a:r>
              <a:rPr lang="en-US" sz="2000" b="1" dirty="0">
                <a:solidFill>
                  <a:srgbClr val="0070C0"/>
                </a:solidFill>
              </a:rPr>
              <a:t>class</a:t>
            </a:r>
            <a:r>
              <a:rPr lang="en-US" sz="2000" b="1" dirty="0" smtClean="0">
                <a:solidFill>
                  <a:srgbClr val="0070C0"/>
                </a:solidFill>
              </a:rPr>
              <a:t> </a:t>
            </a:r>
            <a:r>
              <a:rPr lang="en-US" sz="2000" b="1" dirty="0"/>
              <a:t>student</a:t>
            </a:r>
          </a:p>
          <a:p>
            <a:pPr marL="0" indent="0" algn="l" rtl="0">
              <a:buNone/>
            </a:pPr>
            <a:r>
              <a:rPr lang="en-US" sz="2000" b="1" dirty="0"/>
              <a:t>{</a:t>
            </a:r>
          </a:p>
          <a:p>
            <a:pPr marL="0" indent="0" algn="l" rtl="0">
              <a:buNone/>
            </a:pPr>
            <a:r>
              <a:rPr lang="en-US" sz="2000" b="1" dirty="0" smtClean="0"/>
              <a:t>  </a:t>
            </a:r>
            <a:r>
              <a:rPr lang="en-US" sz="2000" b="1" dirty="0" err="1" smtClean="0"/>
              <a:t>int</a:t>
            </a:r>
            <a:r>
              <a:rPr lang="en-US" sz="2000" b="1" dirty="0" smtClean="0"/>
              <a:t> </a:t>
            </a:r>
            <a:r>
              <a:rPr lang="en-US" sz="2000" b="1" dirty="0"/>
              <a:t>id;</a:t>
            </a:r>
          </a:p>
          <a:p>
            <a:pPr marL="0" indent="0" algn="l" rtl="0">
              <a:buNone/>
            </a:pPr>
            <a:r>
              <a:rPr lang="en-US" sz="2000" b="1" dirty="0" smtClean="0"/>
              <a:t>  string </a:t>
            </a:r>
            <a:r>
              <a:rPr lang="en-US" sz="2000" b="1" dirty="0"/>
              <a:t>name</a:t>
            </a:r>
            <a:r>
              <a:rPr lang="en-US" sz="2000" b="1" dirty="0" smtClean="0"/>
              <a:t>;</a:t>
            </a:r>
          </a:p>
          <a:p>
            <a:pPr marL="0" indent="0" algn="l" rtl="0">
              <a:buNone/>
            </a:pPr>
            <a:r>
              <a:rPr lang="en-US" sz="2000" b="1" dirty="0"/>
              <a:t> </a:t>
            </a:r>
            <a:r>
              <a:rPr lang="en-US" sz="2000" b="1" dirty="0">
                <a:solidFill>
                  <a:srgbClr val="0070C0"/>
                </a:solidFill>
              </a:rPr>
              <a:t>static </a:t>
            </a:r>
            <a:r>
              <a:rPr lang="en-US" sz="2000" b="1" dirty="0"/>
              <a:t> </a:t>
            </a:r>
            <a:r>
              <a:rPr lang="en-US" sz="2000" b="1" dirty="0" err="1"/>
              <a:t>int</a:t>
            </a:r>
            <a:r>
              <a:rPr lang="en-US" sz="2000" b="1" dirty="0"/>
              <a:t>  </a:t>
            </a:r>
            <a:r>
              <a:rPr lang="en-US" sz="2000" b="1" dirty="0" err="1"/>
              <a:t>st_num</a:t>
            </a:r>
            <a:r>
              <a:rPr lang="en-US" sz="2000" b="1" dirty="0"/>
              <a:t>;</a:t>
            </a:r>
          </a:p>
          <a:p>
            <a:pPr marL="0" indent="0" algn="l" rtl="0">
              <a:buNone/>
            </a:pPr>
            <a:r>
              <a:rPr lang="en-US" sz="2000" b="1" dirty="0" smtClean="0">
                <a:solidFill>
                  <a:srgbClr val="0070C0"/>
                </a:solidFill>
              </a:rPr>
              <a:t>  public</a:t>
            </a:r>
            <a:r>
              <a:rPr lang="en-US" sz="2000" b="1" dirty="0" smtClean="0"/>
              <a:t>:</a:t>
            </a:r>
            <a:endParaRPr lang="en-US" sz="2000" b="1" dirty="0"/>
          </a:p>
          <a:p>
            <a:pPr marL="0" indent="0" algn="l" rtl="0">
              <a:buNone/>
            </a:pPr>
            <a:r>
              <a:rPr lang="en-US" sz="2000" b="1" dirty="0" smtClean="0"/>
              <a:t>    student(</a:t>
            </a:r>
            <a:r>
              <a:rPr lang="en-US" sz="2000" b="1" dirty="0" err="1" smtClean="0"/>
              <a:t>int</a:t>
            </a:r>
            <a:r>
              <a:rPr lang="en-US" sz="2000" b="1" dirty="0" smtClean="0"/>
              <a:t> </a:t>
            </a:r>
            <a:r>
              <a:rPr lang="en-US" sz="2000" b="1" dirty="0"/>
              <a:t>id, string name)</a:t>
            </a:r>
          </a:p>
          <a:p>
            <a:pPr marL="0" indent="0" algn="l" rtl="0">
              <a:buNone/>
            </a:pPr>
            <a:r>
              <a:rPr lang="en-US" sz="2000" b="1" dirty="0" smtClean="0"/>
              <a:t>   {</a:t>
            </a:r>
            <a:endParaRPr lang="en-US" sz="2000" b="1" dirty="0"/>
          </a:p>
          <a:p>
            <a:pPr marL="0" indent="0" algn="l" rtl="0">
              <a:buNone/>
            </a:pPr>
            <a:r>
              <a:rPr lang="en-US" sz="2000" b="1" dirty="0" smtClean="0"/>
              <a:t>        </a:t>
            </a:r>
            <a:r>
              <a:rPr lang="en-US" sz="2000" b="1" dirty="0" err="1" smtClean="0"/>
              <a:t>st_num</a:t>
            </a:r>
            <a:r>
              <a:rPr lang="en-US" sz="2000" b="1" dirty="0"/>
              <a:t>++;</a:t>
            </a:r>
          </a:p>
          <a:p>
            <a:pPr marL="0" indent="0" algn="l" rtl="0">
              <a:buNone/>
            </a:pPr>
            <a:r>
              <a:rPr lang="en-US" sz="2000" b="1" dirty="0" smtClean="0"/>
              <a:t>       this-</a:t>
            </a:r>
            <a:r>
              <a:rPr lang="en-US" sz="2000" b="1" dirty="0"/>
              <a:t>&gt;id</a:t>
            </a:r>
            <a:r>
              <a:rPr lang="en-US" sz="2000" b="1" dirty="0" smtClean="0"/>
              <a:t>= id</a:t>
            </a:r>
            <a:r>
              <a:rPr lang="en-US" sz="2000" b="1" dirty="0"/>
              <a:t>;</a:t>
            </a:r>
          </a:p>
          <a:p>
            <a:pPr marL="0" indent="0" algn="l" rtl="0">
              <a:buNone/>
            </a:pPr>
            <a:r>
              <a:rPr lang="en-US" sz="2000" b="1" dirty="0" smtClean="0"/>
              <a:t>       this-</a:t>
            </a:r>
            <a:r>
              <a:rPr lang="en-US" sz="2000" b="1" dirty="0"/>
              <a:t>&gt;name</a:t>
            </a:r>
            <a:r>
              <a:rPr lang="en-US" sz="2000" b="1" dirty="0" smtClean="0"/>
              <a:t>= name</a:t>
            </a:r>
            <a:r>
              <a:rPr lang="en-US" sz="2000" b="1" dirty="0"/>
              <a:t>;</a:t>
            </a:r>
          </a:p>
          <a:p>
            <a:pPr marL="0" indent="0" algn="l" rtl="0">
              <a:buNone/>
            </a:pPr>
            <a:r>
              <a:rPr lang="en-US" sz="2000" b="1" dirty="0" smtClean="0"/>
              <a:t>   }</a:t>
            </a:r>
            <a:endParaRPr lang="en-US" sz="2000" b="1" dirty="0"/>
          </a:p>
          <a:p>
            <a:pPr marL="0" indent="0" algn="l" rtl="0">
              <a:buNone/>
            </a:pPr>
            <a:r>
              <a:rPr lang="en-US" sz="2000" b="1" dirty="0" smtClean="0"/>
              <a:t>   </a:t>
            </a:r>
            <a:r>
              <a:rPr lang="en-US" sz="2000" b="1" dirty="0">
                <a:solidFill>
                  <a:srgbClr val="0070C0"/>
                </a:solidFill>
              </a:rPr>
              <a:t>static</a:t>
            </a:r>
            <a:r>
              <a:rPr lang="en-US" sz="2000" b="1" dirty="0">
                <a:solidFill>
                  <a:srgbClr val="C00000"/>
                </a:solidFill>
              </a:rPr>
              <a:t>  </a:t>
            </a:r>
            <a:r>
              <a:rPr lang="en-US" sz="2000" b="1" dirty="0" err="1">
                <a:solidFill>
                  <a:srgbClr val="C00000"/>
                </a:solidFill>
              </a:rPr>
              <a:t>int</a:t>
            </a:r>
            <a:r>
              <a:rPr lang="en-US" sz="2000" b="1" dirty="0">
                <a:solidFill>
                  <a:srgbClr val="C00000"/>
                </a:solidFill>
              </a:rPr>
              <a:t>  </a:t>
            </a:r>
            <a:r>
              <a:rPr lang="en-US" sz="2000" b="1" dirty="0" err="1">
                <a:solidFill>
                  <a:srgbClr val="C00000"/>
                </a:solidFill>
              </a:rPr>
              <a:t>getStNum</a:t>
            </a:r>
            <a:r>
              <a:rPr lang="en-US" sz="2000" b="1" dirty="0">
                <a:solidFill>
                  <a:srgbClr val="C00000"/>
                </a:solidFill>
              </a:rPr>
              <a:t>()</a:t>
            </a:r>
          </a:p>
          <a:p>
            <a:pPr marL="0" indent="0" algn="l" rtl="0">
              <a:buNone/>
            </a:pPr>
            <a:r>
              <a:rPr lang="en-US" sz="2000" b="1" dirty="0">
                <a:solidFill>
                  <a:srgbClr val="C00000"/>
                </a:solidFill>
              </a:rPr>
              <a:t>   {</a:t>
            </a:r>
          </a:p>
          <a:p>
            <a:pPr marL="0" indent="0" algn="l" rtl="0">
              <a:buNone/>
            </a:pPr>
            <a:r>
              <a:rPr lang="en-US" sz="2000" b="1" dirty="0">
                <a:solidFill>
                  <a:srgbClr val="C00000"/>
                </a:solidFill>
              </a:rPr>
              <a:t>       return </a:t>
            </a:r>
            <a:r>
              <a:rPr lang="en-US" sz="2000" b="1" dirty="0" err="1">
                <a:solidFill>
                  <a:srgbClr val="C00000"/>
                </a:solidFill>
              </a:rPr>
              <a:t>st_num</a:t>
            </a:r>
            <a:r>
              <a:rPr lang="en-US" sz="2000" b="1" dirty="0">
                <a:solidFill>
                  <a:srgbClr val="C00000"/>
                </a:solidFill>
              </a:rPr>
              <a:t>;</a:t>
            </a:r>
          </a:p>
          <a:p>
            <a:pPr marL="0" indent="0" algn="l" rtl="0">
              <a:buNone/>
            </a:pPr>
            <a:r>
              <a:rPr lang="en-US" sz="2000" b="1" dirty="0">
                <a:solidFill>
                  <a:srgbClr val="C00000"/>
                </a:solidFill>
              </a:rPr>
              <a:t>   </a:t>
            </a:r>
            <a:r>
              <a:rPr lang="en-US" sz="2000" b="1" dirty="0" smtClean="0">
                <a:solidFill>
                  <a:srgbClr val="C00000"/>
                </a:solidFill>
              </a:rPr>
              <a:t>}</a:t>
            </a:r>
            <a:endParaRPr lang="en-US" sz="2000" b="1" dirty="0"/>
          </a:p>
          <a:p>
            <a:pPr marL="0" indent="0" algn="l" rtl="0">
              <a:buNone/>
            </a:pPr>
            <a:r>
              <a:rPr lang="en-US" sz="2000" b="1" dirty="0" smtClean="0"/>
              <a:t>};    </a:t>
            </a:r>
            <a:r>
              <a:rPr lang="en-US" sz="2000" i="1" dirty="0">
                <a:solidFill>
                  <a:srgbClr val="00B050"/>
                </a:solidFill>
              </a:rPr>
              <a:t>// end of student </a:t>
            </a:r>
            <a:r>
              <a:rPr lang="en-US" sz="2000" i="1" dirty="0" smtClean="0">
                <a:solidFill>
                  <a:srgbClr val="00B050"/>
                </a:solidFill>
              </a:rPr>
              <a:t>class</a:t>
            </a:r>
            <a:endParaRPr lang="en-US" sz="2000" i="1" dirty="0">
              <a:solidFill>
                <a:srgbClr val="00B050"/>
              </a:solidFill>
            </a:endParaRPr>
          </a:p>
        </p:txBody>
      </p:sp>
      <p:sp>
        <p:nvSpPr>
          <p:cNvPr id="3" name="Rectangle 2"/>
          <p:cNvSpPr/>
          <p:nvPr/>
        </p:nvSpPr>
        <p:spPr>
          <a:xfrm>
            <a:off x="4293731" y="1084674"/>
            <a:ext cx="4022685" cy="400110"/>
          </a:xfrm>
          <a:prstGeom prst="rect">
            <a:avLst/>
          </a:prstGeom>
          <a:solidFill>
            <a:schemeClr val="accent1">
              <a:lumMod val="20000"/>
              <a:lumOff val="80000"/>
            </a:schemeClr>
          </a:solidFill>
        </p:spPr>
        <p:txBody>
          <a:bodyPr wrap="square">
            <a:spAutoFit/>
          </a:bodyPr>
          <a:lstStyle/>
          <a:p>
            <a:pPr algn="l" rtl="0"/>
            <a:r>
              <a:rPr lang="en-US" sz="2000" b="1" dirty="0" err="1" smtClean="0"/>
              <a:t>int</a:t>
            </a:r>
            <a:r>
              <a:rPr lang="en-US" sz="2000" b="1" dirty="0" smtClean="0"/>
              <a:t> student ::  </a:t>
            </a:r>
            <a:r>
              <a:rPr lang="en-US" sz="2000" b="1" dirty="0" err="1" smtClean="0"/>
              <a:t>st_num</a:t>
            </a:r>
            <a:r>
              <a:rPr lang="en-US" sz="2000" b="1" dirty="0" smtClean="0"/>
              <a:t>=0;</a:t>
            </a:r>
            <a:endParaRPr lang="en-US" sz="2000" b="1" dirty="0"/>
          </a:p>
        </p:txBody>
      </p:sp>
      <p:sp>
        <p:nvSpPr>
          <p:cNvPr id="7" name="Rectangle 6"/>
          <p:cNvSpPr/>
          <p:nvPr/>
        </p:nvSpPr>
        <p:spPr>
          <a:xfrm>
            <a:off x="107504" y="2132856"/>
            <a:ext cx="2088232" cy="360040"/>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en-US" sz="2200" b="1" dirty="0"/>
          </a:p>
        </p:txBody>
      </p:sp>
      <p:sp>
        <p:nvSpPr>
          <p:cNvPr id="9" name="Rectangle 8"/>
          <p:cNvSpPr/>
          <p:nvPr/>
        </p:nvSpPr>
        <p:spPr>
          <a:xfrm>
            <a:off x="4247111" y="2338422"/>
            <a:ext cx="4501353" cy="3754874"/>
          </a:xfrm>
          <a:prstGeom prst="rect">
            <a:avLst/>
          </a:prstGeom>
          <a:solidFill>
            <a:schemeClr val="accent2">
              <a:lumMod val="20000"/>
              <a:lumOff val="80000"/>
            </a:schemeClr>
          </a:solidFill>
        </p:spPr>
        <p:txBody>
          <a:bodyPr wrap="square">
            <a:spAutoFit/>
          </a:bodyPr>
          <a:lstStyle/>
          <a:p>
            <a:pPr algn="l" rtl="0"/>
            <a:r>
              <a:rPr lang="en-US" sz="2000" b="1" dirty="0"/>
              <a:t>void main()</a:t>
            </a:r>
          </a:p>
          <a:p>
            <a:pPr algn="l" rtl="0"/>
            <a:r>
              <a:rPr lang="en-US" sz="2000" b="1" dirty="0"/>
              <a:t>{</a:t>
            </a:r>
          </a:p>
          <a:p>
            <a:pPr algn="l" rtl="0"/>
            <a:r>
              <a:rPr lang="en-US" sz="2000" b="1" dirty="0"/>
              <a:t> </a:t>
            </a:r>
            <a:r>
              <a:rPr lang="en-US" sz="2000" b="1" dirty="0" smtClean="0"/>
              <a:t>    student s1( 1, “</a:t>
            </a:r>
            <a:r>
              <a:rPr lang="en-US" sz="2000" b="1" dirty="0" err="1" smtClean="0"/>
              <a:t>ali</a:t>
            </a:r>
            <a:r>
              <a:rPr lang="en-US" sz="2000" b="1" dirty="0" smtClean="0"/>
              <a:t>”);</a:t>
            </a:r>
          </a:p>
          <a:p>
            <a:pPr algn="l" rtl="0"/>
            <a:r>
              <a:rPr lang="en-US" sz="2000" b="1" dirty="0"/>
              <a:t> </a:t>
            </a:r>
            <a:r>
              <a:rPr lang="en-US" sz="2000" b="1" dirty="0" smtClean="0"/>
              <a:t>    </a:t>
            </a:r>
            <a:r>
              <a:rPr lang="en-US" sz="2000" b="1" dirty="0" err="1" smtClean="0"/>
              <a:t>cout</a:t>
            </a:r>
            <a:r>
              <a:rPr lang="en-US" sz="2000" b="1" dirty="0" smtClean="0"/>
              <a:t>&lt;&lt; </a:t>
            </a:r>
            <a:r>
              <a:rPr lang="en-US" sz="2000" b="1" dirty="0" smtClean="0">
                <a:solidFill>
                  <a:srgbClr val="C00000"/>
                </a:solidFill>
              </a:rPr>
              <a:t>student:: </a:t>
            </a:r>
            <a:r>
              <a:rPr lang="en-US" sz="2000" b="1" dirty="0" err="1" smtClean="0">
                <a:solidFill>
                  <a:srgbClr val="C00000"/>
                </a:solidFill>
              </a:rPr>
              <a:t>getStNum</a:t>
            </a:r>
            <a:r>
              <a:rPr lang="en-US" sz="2000" b="1" dirty="0" smtClean="0">
                <a:solidFill>
                  <a:srgbClr val="C00000"/>
                </a:solidFill>
              </a:rPr>
              <a:t>() </a:t>
            </a:r>
            <a:r>
              <a:rPr lang="en-US" sz="2000" b="1" dirty="0" smtClean="0"/>
              <a:t>&lt;&lt;</a:t>
            </a:r>
            <a:r>
              <a:rPr lang="en-US" sz="2000" b="1" dirty="0" err="1"/>
              <a:t>endl</a:t>
            </a:r>
            <a:r>
              <a:rPr lang="en-US" sz="2000" b="1" dirty="0" smtClean="0"/>
              <a:t>;</a:t>
            </a:r>
          </a:p>
          <a:p>
            <a:pPr algn="l" rtl="0"/>
            <a:endParaRPr lang="en-US" b="1" dirty="0"/>
          </a:p>
          <a:p>
            <a:pPr algn="l" rtl="0"/>
            <a:r>
              <a:rPr lang="en-US" sz="2000" b="1" dirty="0" smtClean="0"/>
              <a:t>     </a:t>
            </a:r>
            <a:r>
              <a:rPr lang="en-US" sz="2000" b="1" dirty="0"/>
              <a:t>student </a:t>
            </a:r>
            <a:r>
              <a:rPr lang="en-US" sz="2000" b="1" dirty="0" smtClean="0"/>
              <a:t>s2( 2 , “</a:t>
            </a:r>
            <a:r>
              <a:rPr lang="en-US" sz="2000" b="1" dirty="0" err="1" smtClean="0"/>
              <a:t>ahmed</a:t>
            </a:r>
            <a:r>
              <a:rPr lang="en-US" sz="2000" b="1" dirty="0" smtClean="0"/>
              <a:t>”);</a:t>
            </a:r>
            <a:endParaRPr lang="en-US" sz="2000" b="1" dirty="0"/>
          </a:p>
          <a:p>
            <a:pPr algn="l" rtl="0"/>
            <a:r>
              <a:rPr lang="en-US" sz="2000" b="1" dirty="0"/>
              <a:t>     </a:t>
            </a:r>
            <a:r>
              <a:rPr lang="en-US" sz="2000" b="1" dirty="0" err="1"/>
              <a:t>cout</a:t>
            </a:r>
            <a:r>
              <a:rPr lang="en-US" sz="2000" b="1" dirty="0"/>
              <a:t>&lt;&lt; </a:t>
            </a:r>
            <a:r>
              <a:rPr lang="en-US" sz="2000" b="1" dirty="0">
                <a:solidFill>
                  <a:srgbClr val="C00000"/>
                </a:solidFill>
              </a:rPr>
              <a:t>student:: </a:t>
            </a:r>
            <a:r>
              <a:rPr lang="en-US" sz="2000" b="1" dirty="0" err="1" smtClean="0">
                <a:solidFill>
                  <a:srgbClr val="C00000"/>
                </a:solidFill>
              </a:rPr>
              <a:t>getStNum</a:t>
            </a:r>
            <a:r>
              <a:rPr lang="en-US" sz="2000" b="1" dirty="0" smtClean="0">
                <a:solidFill>
                  <a:srgbClr val="C00000"/>
                </a:solidFill>
              </a:rPr>
              <a:t>() </a:t>
            </a:r>
            <a:r>
              <a:rPr lang="en-US" sz="2000" b="1" dirty="0" smtClean="0"/>
              <a:t>&lt;&lt;</a:t>
            </a:r>
            <a:r>
              <a:rPr lang="en-US" sz="2000" b="1" dirty="0" err="1" smtClean="0"/>
              <a:t>endl</a:t>
            </a:r>
            <a:r>
              <a:rPr lang="en-US" sz="2000" b="1" dirty="0" smtClean="0"/>
              <a:t>;</a:t>
            </a:r>
          </a:p>
          <a:p>
            <a:pPr algn="l" rtl="0"/>
            <a:endParaRPr lang="en-US" sz="2000" b="1" dirty="0"/>
          </a:p>
          <a:p>
            <a:pPr algn="l" rtl="0"/>
            <a:r>
              <a:rPr lang="en-US" sz="2000" b="1" dirty="0" smtClean="0"/>
              <a:t>     student s3( 3, “</a:t>
            </a:r>
            <a:r>
              <a:rPr lang="en-US" sz="2000" b="1" dirty="0" err="1" smtClean="0"/>
              <a:t>mohamed</a:t>
            </a:r>
            <a:r>
              <a:rPr lang="en-US" sz="2000" b="1" dirty="0" smtClean="0"/>
              <a:t>”);</a:t>
            </a:r>
            <a:endParaRPr lang="en-US" sz="2000" b="1" dirty="0"/>
          </a:p>
          <a:p>
            <a:pPr algn="l" rtl="0"/>
            <a:r>
              <a:rPr lang="en-US" sz="2000" b="1" dirty="0"/>
              <a:t>     </a:t>
            </a:r>
            <a:r>
              <a:rPr lang="en-US" sz="2000" b="1" dirty="0" err="1"/>
              <a:t>cout</a:t>
            </a:r>
            <a:r>
              <a:rPr lang="en-US" sz="2000" b="1" dirty="0"/>
              <a:t>&lt;&lt; </a:t>
            </a:r>
            <a:r>
              <a:rPr lang="en-US" sz="2000" b="1" dirty="0">
                <a:solidFill>
                  <a:srgbClr val="C00000"/>
                </a:solidFill>
              </a:rPr>
              <a:t>student:: </a:t>
            </a:r>
            <a:r>
              <a:rPr lang="en-US" sz="2000" b="1" dirty="0" err="1">
                <a:solidFill>
                  <a:srgbClr val="C00000"/>
                </a:solidFill>
              </a:rPr>
              <a:t>getStNum</a:t>
            </a:r>
            <a:r>
              <a:rPr lang="en-US" sz="2000" b="1" dirty="0">
                <a:solidFill>
                  <a:srgbClr val="C00000"/>
                </a:solidFill>
              </a:rPr>
              <a:t>() </a:t>
            </a:r>
            <a:r>
              <a:rPr lang="en-US" sz="2000" b="1" dirty="0"/>
              <a:t>&lt;&lt;</a:t>
            </a:r>
            <a:r>
              <a:rPr lang="en-US" sz="2000" b="1" dirty="0" err="1"/>
              <a:t>endl</a:t>
            </a:r>
            <a:r>
              <a:rPr lang="en-US" sz="2000" b="1" dirty="0" smtClean="0"/>
              <a:t>;</a:t>
            </a:r>
            <a:endParaRPr lang="en-US" sz="2000" b="1" dirty="0"/>
          </a:p>
          <a:p>
            <a:pPr algn="l" rtl="0"/>
            <a:endParaRPr lang="en-US" sz="2000" b="1" dirty="0"/>
          </a:p>
          <a:p>
            <a:pPr algn="l" rtl="0"/>
            <a:r>
              <a:rPr lang="en-US" sz="2000" b="1" dirty="0" smtClean="0"/>
              <a:t>}</a:t>
            </a:r>
            <a:endParaRPr lang="en-US" sz="2000" b="1" dirty="0"/>
          </a:p>
        </p:txBody>
      </p:sp>
    </p:spTree>
    <p:extLst>
      <p:ext uri="{BB962C8B-B14F-4D97-AF65-F5344CB8AC3E}">
        <p14:creationId xmlns:p14="http://schemas.microsoft.com/office/powerpoint/2010/main" val="3551488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457200" y="-243408"/>
            <a:ext cx="8229600" cy="1143000"/>
          </a:xfrm>
        </p:spPr>
        <p:txBody>
          <a:bodyPr/>
          <a:lstStyle/>
          <a:p>
            <a:r>
              <a:rPr lang="en-US" sz="3600" b="1" i="1" dirty="0" smtClean="0">
                <a:solidFill>
                  <a:srgbClr val="0070C0"/>
                </a:solidFill>
              </a:rPr>
              <a:t>Exercise </a:t>
            </a:r>
            <a:r>
              <a:rPr lang="en-US" sz="3600" b="1" i="1" dirty="0" smtClean="0">
                <a:solidFill>
                  <a:srgbClr val="0070C0"/>
                </a:solidFill>
              </a:rPr>
              <a:t>1</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0" y="836712"/>
            <a:ext cx="9144000" cy="5913294"/>
          </a:xfrm>
          <a:solidFill>
            <a:schemeClr val="bg1">
              <a:lumMod val="95000"/>
            </a:schemeClr>
          </a:solidFill>
        </p:spPr>
        <p:txBody>
          <a:bodyPr>
            <a:noAutofit/>
          </a:bodyPr>
          <a:lstStyle/>
          <a:p>
            <a:pPr marL="0" indent="0" algn="l" rtl="0">
              <a:buNone/>
            </a:pPr>
            <a:r>
              <a:rPr lang="en-US" sz="2300" dirty="0"/>
              <a:t>A corporation has three divisions, each responsible for sales to different geographic locations. Design a </a:t>
            </a:r>
            <a:r>
              <a:rPr lang="en-US" sz="2300" b="1" dirty="0" err="1"/>
              <a:t>DivSales</a:t>
            </a:r>
            <a:r>
              <a:rPr lang="en-US" sz="2300" b="1" dirty="0"/>
              <a:t> </a:t>
            </a:r>
            <a:r>
              <a:rPr lang="en-US" sz="2300" dirty="0"/>
              <a:t>class that keeps sales data for a division, with the following</a:t>
            </a:r>
            <a:br>
              <a:rPr lang="en-US" sz="2300" dirty="0"/>
            </a:br>
            <a:r>
              <a:rPr lang="en-US" sz="2300" dirty="0"/>
              <a:t>data members:</a:t>
            </a:r>
          </a:p>
          <a:p>
            <a:pPr marL="0" indent="0" algn="l" rtl="0">
              <a:buNone/>
            </a:pPr>
            <a:r>
              <a:rPr lang="en-US" sz="2300" b="1" dirty="0" smtClean="0"/>
              <a:t>                    </a:t>
            </a:r>
            <a:r>
              <a:rPr lang="en-US" sz="2300" b="1" dirty="0" err="1" smtClean="0"/>
              <a:t>first_half</a:t>
            </a:r>
            <a:r>
              <a:rPr lang="en-US" sz="2300" b="1" dirty="0"/>
              <a:t>, </a:t>
            </a:r>
            <a:r>
              <a:rPr lang="en-US" sz="2300" b="1" dirty="0" err="1"/>
              <a:t>second_half</a:t>
            </a:r>
            <a:r>
              <a:rPr lang="en-US" sz="2300" b="1" dirty="0"/>
              <a:t>, </a:t>
            </a:r>
            <a:r>
              <a:rPr lang="en-US" sz="2300" dirty="0"/>
              <a:t>and </a:t>
            </a:r>
            <a:r>
              <a:rPr lang="en-US" sz="2300" b="1" dirty="0"/>
              <a:t>static</a:t>
            </a:r>
            <a:r>
              <a:rPr lang="en-US" sz="2300" dirty="0"/>
              <a:t> variable </a:t>
            </a:r>
            <a:r>
              <a:rPr lang="en-US" sz="2300" b="1" dirty="0" err="1"/>
              <a:t>total_sales</a:t>
            </a:r>
            <a:r>
              <a:rPr lang="en-US" sz="2300" dirty="0"/>
              <a:t> </a:t>
            </a:r>
          </a:p>
          <a:p>
            <a:pPr marL="0" indent="0" algn="l" rtl="0">
              <a:buNone/>
            </a:pPr>
            <a:r>
              <a:rPr lang="en-US" sz="2300" dirty="0"/>
              <a:t>The class also contains the following member functions:</a:t>
            </a:r>
          </a:p>
          <a:p>
            <a:pPr marL="571500" lvl="0" algn="l" rtl="0"/>
            <a:r>
              <a:rPr lang="en-US" sz="2300" dirty="0"/>
              <a:t>A member function that takes two arguments, each assumed to be the sales for a half. The value of the arguments should be copied into the variables hold the sales data. The total of the two arguments should be added to the static variable that holds the total yearly corporate </a:t>
            </a:r>
            <a:r>
              <a:rPr lang="en-US" sz="2300" dirty="0" smtClean="0"/>
              <a:t>sales.</a:t>
            </a:r>
          </a:p>
          <a:p>
            <a:pPr marL="0" lvl="0" indent="0" algn="l" rtl="0">
              <a:buNone/>
            </a:pPr>
            <a:r>
              <a:rPr lang="en-US" sz="2300" dirty="0" smtClean="0"/>
              <a:t>Write </a:t>
            </a:r>
            <a:r>
              <a:rPr lang="en-US" sz="2300" dirty="0"/>
              <a:t>a program that creates an array of </a:t>
            </a:r>
            <a:r>
              <a:rPr lang="en-US" sz="2300" b="1" dirty="0"/>
              <a:t>three </a:t>
            </a:r>
            <a:r>
              <a:rPr lang="en-US" sz="2300" b="1" dirty="0" err="1"/>
              <a:t>DivSales</a:t>
            </a:r>
            <a:r>
              <a:rPr lang="en-US" sz="2300" b="1" dirty="0"/>
              <a:t> objects</a:t>
            </a:r>
            <a:r>
              <a:rPr lang="en-US" sz="2300" dirty="0"/>
              <a:t>. The program should ask the user to enter the sales for the two half for each division. After the data are entered, the program should display a table showing the division sales for each half. The program should then display the total corporate sales for the year.</a:t>
            </a:r>
          </a:p>
          <a:p>
            <a:pPr marL="0" indent="0" algn="l" rtl="0">
              <a:buNone/>
            </a:pPr>
            <a:endParaRPr lang="en-US" sz="2300" i="1" dirty="0">
              <a:solidFill>
                <a:srgbClr val="00B050"/>
              </a:solidFill>
            </a:endParaRPr>
          </a:p>
        </p:txBody>
      </p:sp>
    </p:spTree>
    <p:extLst>
      <p:ext uri="{BB962C8B-B14F-4D97-AF65-F5344CB8AC3E}">
        <p14:creationId xmlns:p14="http://schemas.microsoft.com/office/powerpoint/2010/main" val="2307798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980728"/>
            <a:ext cx="7857908"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202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p:txBody>
          <a:bodyPr/>
          <a:lstStyle/>
          <a:p>
            <a:r>
              <a:rPr lang="en-US" b="1" dirty="0" smtClean="0">
                <a:solidFill>
                  <a:srgbClr val="0070C0"/>
                </a:solidFill>
              </a:rPr>
              <a:t>Friend Function</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457200" y="1268760"/>
            <a:ext cx="8229600" cy="4277071"/>
          </a:xfrm>
        </p:spPr>
        <p:txBody>
          <a:bodyPr>
            <a:noAutofit/>
          </a:bodyPr>
          <a:lstStyle/>
          <a:p>
            <a:pPr algn="l" rtl="0">
              <a:lnSpc>
                <a:spcPct val="200000"/>
              </a:lnSpc>
              <a:buFont typeface="Wingdings" panose="05000000000000000000" pitchFamily="2" charset="2"/>
              <a:buChar char="q"/>
            </a:pPr>
            <a:r>
              <a:rPr lang="en-US" sz="2400" dirty="0"/>
              <a:t>A friend is a way to contain similar methods and ideas that are </a:t>
            </a:r>
            <a:r>
              <a:rPr lang="en-US" sz="2400" dirty="0">
                <a:solidFill>
                  <a:srgbClr val="0070C0"/>
                </a:solidFill>
              </a:rPr>
              <a:t>outside</a:t>
            </a:r>
            <a:r>
              <a:rPr lang="en-US" sz="2400" b="1" dirty="0"/>
              <a:t> the scope of the original class</a:t>
            </a:r>
            <a:r>
              <a:rPr lang="en-US" sz="2400" dirty="0"/>
              <a:t>, but </a:t>
            </a:r>
            <a:r>
              <a:rPr lang="en-US" sz="2400" dirty="0" smtClean="0"/>
              <a:t>are reliant </a:t>
            </a:r>
            <a:r>
              <a:rPr lang="en-US" sz="2400" dirty="0"/>
              <a:t>on that class’ data.</a:t>
            </a:r>
          </a:p>
          <a:p>
            <a:pPr algn="l" rtl="0">
              <a:lnSpc>
                <a:spcPct val="200000"/>
              </a:lnSpc>
              <a:buFont typeface="Wingdings" panose="05000000000000000000" pitchFamily="2" charset="2"/>
              <a:buChar char="q"/>
            </a:pPr>
            <a:r>
              <a:rPr lang="en-US" sz="2400" dirty="0" smtClean="0"/>
              <a:t>The </a:t>
            </a:r>
            <a:r>
              <a:rPr lang="en-US" sz="2400" b="1" dirty="0"/>
              <a:t>declaration</a:t>
            </a:r>
            <a:r>
              <a:rPr lang="en-US" sz="2400" dirty="0"/>
              <a:t> of friend function should be made </a:t>
            </a:r>
            <a:r>
              <a:rPr lang="en-US" sz="2400" dirty="0">
                <a:solidFill>
                  <a:srgbClr val="0070C0"/>
                </a:solidFill>
              </a:rPr>
              <a:t>inside the body of class</a:t>
            </a:r>
            <a:r>
              <a:rPr lang="en-US" sz="2400" b="1" dirty="0">
                <a:solidFill>
                  <a:srgbClr val="0070C0"/>
                </a:solidFill>
              </a:rPr>
              <a:t> </a:t>
            </a:r>
            <a:r>
              <a:rPr lang="en-US" sz="2400" dirty="0"/>
              <a:t>(can be </a:t>
            </a:r>
            <a:r>
              <a:rPr lang="en-US" sz="2400" b="1" dirty="0"/>
              <a:t>anywhere</a:t>
            </a:r>
            <a:r>
              <a:rPr lang="en-US" sz="2400" dirty="0"/>
              <a:t> inside class either in </a:t>
            </a:r>
            <a:r>
              <a:rPr lang="en-US" sz="2400" b="1" dirty="0"/>
              <a:t>private</a:t>
            </a:r>
            <a:r>
              <a:rPr lang="en-US" sz="2400" dirty="0"/>
              <a:t> or </a:t>
            </a:r>
            <a:r>
              <a:rPr lang="en-US" sz="2400" b="1" dirty="0"/>
              <a:t>public</a:t>
            </a:r>
            <a:r>
              <a:rPr lang="en-US" sz="2400" dirty="0"/>
              <a:t> section) starting with keyword </a:t>
            </a:r>
            <a:r>
              <a:rPr lang="en-US" sz="2400" b="1" dirty="0">
                <a:solidFill>
                  <a:srgbClr val="0070C0"/>
                </a:solidFill>
              </a:rPr>
              <a:t>friend</a:t>
            </a:r>
            <a:r>
              <a:rPr lang="en-US" sz="2400" dirty="0" smtClean="0"/>
              <a:t>. </a:t>
            </a:r>
          </a:p>
        </p:txBody>
      </p:sp>
    </p:spTree>
    <p:extLst>
      <p:ext uri="{BB962C8B-B14F-4D97-AF65-F5344CB8AC3E}">
        <p14:creationId xmlns:p14="http://schemas.microsoft.com/office/powerpoint/2010/main" val="4123928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a:xfrm>
            <a:off x="457200" y="-99392"/>
            <a:ext cx="8229600" cy="1143000"/>
          </a:xfrm>
        </p:spPr>
        <p:txBody>
          <a:bodyPr/>
          <a:lstStyle/>
          <a:p>
            <a:pPr rtl="0"/>
            <a:r>
              <a:rPr lang="en-US" sz="3600" b="1" i="1" u="sng" dirty="0" smtClean="0">
                <a:solidFill>
                  <a:srgbClr val="0070C0"/>
                </a:solidFill>
              </a:rPr>
              <a:t>Example</a:t>
            </a:r>
            <a:r>
              <a:rPr lang="en-US" sz="4000" b="1" u="sng" dirty="0" smtClean="0">
                <a:solidFill>
                  <a:srgbClr val="0070C0"/>
                </a:solidFill>
              </a:rPr>
              <a:t> </a:t>
            </a:r>
            <a:r>
              <a:rPr lang="en-US" sz="2800" b="1" i="1" u="sng" dirty="0" smtClean="0">
                <a:solidFill>
                  <a:srgbClr val="0070C0"/>
                </a:solidFill>
              </a:rPr>
              <a:t>”</a:t>
            </a:r>
            <a:r>
              <a:rPr lang="en-US" sz="2800" b="1" i="1" u="sng" dirty="0" smtClean="0">
                <a:solidFill>
                  <a:srgbClr val="C00000"/>
                </a:solidFill>
              </a:rPr>
              <a:t>Single</a:t>
            </a:r>
            <a:r>
              <a:rPr lang="en-US" sz="2800" b="1" i="1" u="sng" dirty="0" smtClean="0">
                <a:solidFill>
                  <a:srgbClr val="0070C0"/>
                </a:solidFill>
              </a:rPr>
              <a:t> friend function”</a:t>
            </a:r>
            <a:endParaRPr lang="en-US" b="1" i="1" u="sng"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107504" y="1196752"/>
            <a:ext cx="4680520" cy="5328592"/>
          </a:xfrm>
          <a:solidFill>
            <a:schemeClr val="accent1">
              <a:lumMod val="20000"/>
              <a:lumOff val="80000"/>
            </a:schemeClr>
          </a:solidFill>
        </p:spPr>
        <p:txBody>
          <a:bodyPr>
            <a:noAutofit/>
          </a:bodyPr>
          <a:lstStyle/>
          <a:p>
            <a:pPr marL="0" indent="0" algn="l" rtl="0" fontAlgn="base">
              <a:buNone/>
            </a:pPr>
            <a:r>
              <a:rPr lang="en-US" sz="2000" b="1" dirty="0"/>
              <a:t>class Battery{ </a:t>
            </a:r>
          </a:p>
          <a:p>
            <a:pPr marL="0" indent="0" algn="l" rtl="0" fontAlgn="base">
              <a:buNone/>
            </a:pPr>
            <a:r>
              <a:rPr lang="en-US" sz="2000" b="1" dirty="0"/>
              <a:t>  </a:t>
            </a:r>
            <a:r>
              <a:rPr lang="en-US" sz="2000" b="1" dirty="0" err="1" smtClean="0"/>
              <a:t>int</a:t>
            </a:r>
            <a:r>
              <a:rPr lang="en-US" sz="2000" b="1" dirty="0" smtClean="0"/>
              <a:t>  </a:t>
            </a:r>
            <a:r>
              <a:rPr lang="en-US" sz="2000" b="1" dirty="0" err="1" smtClean="0"/>
              <a:t>minPER</a:t>
            </a:r>
            <a:r>
              <a:rPr lang="en-US" sz="2000" b="1" dirty="0" smtClean="0"/>
              <a:t>,  </a:t>
            </a:r>
            <a:r>
              <a:rPr lang="en-US" sz="2000" b="1" dirty="0" err="1" smtClean="0"/>
              <a:t>recentPER</a:t>
            </a:r>
            <a:r>
              <a:rPr lang="en-US" sz="2000" b="1" dirty="0" smtClean="0"/>
              <a:t>,  temp; </a:t>
            </a:r>
            <a:endParaRPr lang="en-US" sz="2000" b="1" dirty="0"/>
          </a:p>
          <a:p>
            <a:pPr marL="0" indent="0" algn="l" rtl="0" fontAlgn="base">
              <a:buNone/>
            </a:pPr>
            <a:r>
              <a:rPr lang="en-US" sz="2000" b="1" dirty="0"/>
              <a:t>  </a:t>
            </a:r>
          </a:p>
          <a:p>
            <a:pPr marL="0" indent="0" algn="l" rtl="0" fontAlgn="base">
              <a:buNone/>
            </a:pPr>
            <a:r>
              <a:rPr lang="en-US" sz="2000" b="1" dirty="0" smtClean="0"/>
              <a:t> </a:t>
            </a:r>
            <a:r>
              <a:rPr lang="en-US" sz="2000" b="1" dirty="0" smtClean="0">
                <a:solidFill>
                  <a:srgbClr val="0070C0"/>
                </a:solidFill>
              </a:rPr>
              <a:t>public</a:t>
            </a:r>
            <a:r>
              <a:rPr lang="en-US" sz="2000" b="1" dirty="0">
                <a:solidFill>
                  <a:srgbClr val="0070C0"/>
                </a:solidFill>
              </a:rPr>
              <a:t>:</a:t>
            </a:r>
            <a:r>
              <a:rPr lang="en-US" sz="2000" b="1" dirty="0"/>
              <a:t> </a:t>
            </a:r>
          </a:p>
          <a:p>
            <a:pPr marL="0" indent="0" algn="l" rtl="0" fontAlgn="base">
              <a:buNone/>
            </a:pPr>
            <a:r>
              <a:rPr lang="en-US" sz="2000" b="1" dirty="0"/>
              <a:t>    Battery</a:t>
            </a:r>
            <a:r>
              <a:rPr lang="en-US" sz="2000" b="1" dirty="0" smtClean="0"/>
              <a:t>( </a:t>
            </a:r>
            <a:r>
              <a:rPr lang="en-US" sz="2000" b="1" dirty="0" err="1" smtClean="0"/>
              <a:t>int</a:t>
            </a:r>
            <a:r>
              <a:rPr lang="en-US" sz="2000" b="1" dirty="0" smtClean="0"/>
              <a:t> </a:t>
            </a:r>
            <a:r>
              <a:rPr lang="en-US" sz="2000" b="1" dirty="0" err="1" smtClean="0"/>
              <a:t>minPER</a:t>
            </a:r>
            <a:r>
              <a:rPr lang="en-US" sz="2000" b="1" dirty="0" smtClean="0"/>
              <a:t> ,  </a:t>
            </a:r>
            <a:r>
              <a:rPr lang="en-US" sz="2000" b="1" dirty="0" err="1" smtClean="0"/>
              <a:t>int</a:t>
            </a:r>
            <a:r>
              <a:rPr lang="en-US" sz="2000" b="1" dirty="0" smtClean="0"/>
              <a:t>  </a:t>
            </a:r>
            <a:r>
              <a:rPr lang="en-US" sz="2000" b="1" dirty="0" err="1" smtClean="0"/>
              <a:t>recentPER</a:t>
            </a:r>
            <a:r>
              <a:rPr lang="en-US" sz="2000" b="1" dirty="0" smtClean="0"/>
              <a:t>) </a:t>
            </a:r>
            <a:endParaRPr lang="en-US" sz="2000" b="1" dirty="0"/>
          </a:p>
          <a:p>
            <a:pPr marL="0" indent="0" algn="l" rtl="0" fontAlgn="base">
              <a:buNone/>
            </a:pPr>
            <a:r>
              <a:rPr lang="en-US" sz="2000" b="1" dirty="0"/>
              <a:t>   { </a:t>
            </a:r>
            <a:endParaRPr lang="en-US" sz="2000" b="1" dirty="0" smtClean="0"/>
          </a:p>
          <a:p>
            <a:pPr marL="0" indent="0" algn="l" rtl="0" fontAlgn="base">
              <a:buNone/>
            </a:pPr>
            <a:r>
              <a:rPr lang="en-US" sz="2000" b="1" dirty="0"/>
              <a:t> </a:t>
            </a:r>
            <a:r>
              <a:rPr lang="en-US" sz="2000" b="1" dirty="0" smtClean="0"/>
              <a:t>       temp= 20;</a:t>
            </a:r>
            <a:endParaRPr lang="en-US" sz="2000" b="1" dirty="0"/>
          </a:p>
          <a:p>
            <a:pPr marL="0" indent="0" algn="l" rtl="0" fontAlgn="base">
              <a:buNone/>
            </a:pPr>
            <a:r>
              <a:rPr lang="en-US" sz="2000" b="1" dirty="0"/>
              <a:t>        this-&gt; </a:t>
            </a:r>
            <a:r>
              <a:rPr lang="en-US" sz="2000" b="1" dirty="0" err="1" smtClean="0"/>
              <a:t>minPER</a:t>
            </a:r>
            <a:r>
              <a:rPr lang="en-US" sz="2000" b="1" dirty="0" smtClean="0"/>
              <a:t> </a:t>
            </a:r>
            <a:r>
              <a:rPr lang="en-US" sz="2000" b="1" dirty="0"/>
              <a:t>= </a:t>
            </a:r>
            <a:r>
              <a:rPr lang="en-US" sz="2000" b="1" dirty="0" err="1" smtClean="0"/>
              <a:t>minPER</a:t>
            </a:r>
            <a:r>
              <a:rPr lang="en-US" sz="2000" b="1" dirty="0" smtClean="0"/>
              <a:t>; </a:t>
            </a:r>
            <a:endParaRPr lang="en-US" sz="2000" b="1" dirty="0"/>
          </a:p>
          <a:p>
            <a:pPr marL="0" indent="0" algn="l" rtl="0" fontAlgn="base">
              <a:buNone/>
            </a:pPr>
            <a:r>
              <a:rPr lang="en-US" sz="2000" b="1" dirty="0"/>
              <a:t>        this-&gt; </a:t>
            </a:r>
            <a:r>
              <a:rPr lang="en-US" sz="2000" b="1" dirty="0" err="1" smtClean="0"/>
              <a:t>recentPER</a:t>
            </a:r>
            <a:r>
              <a:rPr lang="en-US" sz="2000" b="1" dirty="0" smtClean="0"/>
              <a:t> </a:t>
            </a:r>
            <a:r>
              <a:rPr lang="en-US" sz="2000" b="1" dirty="0"/>
              <a:t>= </a:t>
            </a:r>
            <a:r>
              <a:rPr lang="en-US" sz="2000" b="1" dirty="0" err="1" smtClean="0"/>
              <a:t>recentPER</a:t>
            </a:r>
            <a:r>
              <a:rPr lang="en-US" sz="2000" b="1" dirty="0" smtClean="0"/>
              <a:t>; </a:t>
            </a:r>
            <a:endParaRPr lang="en-US" sz="2000" b="1" dirty="0"/>
          </a:p>
          <a:p>
            <a:pPr marL="0" indent="0" algn="l" rtl="0" fontAlgn="base">
              <a:buNone/>
            </a:pPr>
            <a:r>
              <a:rPr lang="en-US" sz="2000" b="1" dirty="0"/>
              <a:t>   } </a:t>
            </a:r>
          </a:p>
          <a:p>
            <a:pPr marL="0" indent="0" algn="l" rtl="0" fontAlgn="base">
              <a:buNone/>
            </a:pPr>
            <a:r>
              <a:rPr lang="en-US" sz="2000" b="1" dirty="0"/>
              <a:t>  </a:t>
            </a:r>
            <a:r>
              <a:rPr lang="en-US" sz="1600" dirty="0" smtClean="0">
                <a:solidFill>
                  <a:srgbClr val="00B050"/>
                </a:solidFill>
              </a:rPr>
              <a:t>// do set and get for </a:t>
            </a:r>
            <a:r>
              <a:rPr lang="en-US" sz="1600" dirty="0" err="1" smtClean="0">
                <a:solidFill>
                  <a:srgbClr val="00B050"/>
                </a:solidFill>
              </a:rPr>
              <a:t>minPER</a:t>
            </a:r>
            <a:r>
              <a:rPr lang="en-US" sz="1600" dirty="0" smtClean="0">
                <a:solidFill>
                  <a:srgbClr val="00B050"/>
                </a:solidFill>
              </a:rPr>
              <a:t>, </a:t>
            </a:r>
            <a:r>
              <a:rPr lang="en-US" sz="1600" dirty="0" err="1" smtClean="0">
                <a:solidFill>
                  <a:srgbClr val="00B050"/>
                </a:solidFill>
              </a:rPr>
              <a:t>recentPER</a:t>
            </a:r>
            <a:endParaRPr lang="en-US" sz="2000" dirty="0">
              <a:solidFill>
                <a:srgbClr val="00B050"/>
              </a:solidFill>
            </a:endParaRPr>
          </a:p>
          <a:p>
            <a:pPr marL="0" indent="0" algn="l" rtl="0" fontAlgn="base">
              <a:buNone/>
            </a:pPr>
            <a:r>
              <a:rPr lang="en-US" sz="2000" b="1" dirty="0"/>
              <a:t>   </a:t>
            </a:r>
            <a:r>
              <a:rPr lang="en-US" sz="2000" b="1" dirty="0" smtClean="0">
                <a:solidFill>
                  <a:srgbClr val="C00000"/>
                </a:solidFill>
              </a:rPr>
              <a:t>friend </a:t>
            </a:r>
            <a:r>
              <a:rPr lang="en-US" sz="2000" b="1" dirty="0">
                <a:solidFill>
                  <a:srgbClr val="C00000"/>
                </a:solidFill>
              </a:rPr>
              <a:t>void </a:t>
            </a:r>
            <a:r>
              <a:rPr lang="en-US" sz="2000" b="1" dirty="0" err="1">
                <a:solidFill>
                  <a:srgbClr val="C00000"/>
                </a:solidFill>
              </a:rPr>
              <a:t>swapEmergency</a:t>
            </a:r>
            <a:r>
              <a:rPr lang="en-US" sz="2000" b="1" dirty="0">
                <a:solidFill>
                  <a:srgbClr val="C00000"/>
                </a:solidFill>
              </a:rPr>
              <a:t>(Battery&amp;);</a:t>
            </a:r>
            <a:r>
              <a:rPr lang="en-US" sz="2000" b="1" dirty="0"/>
              <a:t> </a:t>
            </a:r>
          </a:p>
          <a:p>
            <a:pPr marL="0" indent="0" algn="l" rtl="0" fontAlgn="base">
              <a:buNone/>
            </a:pPr>
            <a:r>
              <a:rPr lang="en-US" sz="2000" b="1" dirty="0"/>
              <a:t>}; </a:t>
            </a:r>
          </a:p>
          <a:p>
            <a:pPr marL="0" indent="0" algn="l" rtl="0" fontAlgn="base">
              <a:buNone/>
            </a:pPr>
            <a:r>
              <a:rPr lang="en-US" sz="2000" b="1" dirty="0"/>
              <a:t>  </a:t>
            </a:r>
          </a:p>
          <a:p>
            <a:pPr marL="0" indent="0" algn="l" rtl="0">
              <a:buNone/>
            </a:pPr>
            <a:endParaRPr lang="en-US" sz="2000" b="1" dirty="0"/>
          </a:p>
        </p:txBody>
      </p:sp>
      <p:sp>
        <p:nvSpPr>
          <p:cNvPr id="6" name="Content Placeholder 4">
            <a:extLst>
              <a:ext uri="{FF2B5EF4-FFF2-40B4-BE49-F238E27FC236}">
                <a16:creationId xmlns:a16="http://schemas.microsoft.com/office/drawing/2014/main" id="{2585CBE6-E721-45C4-AD53-C806BF92298E}"/>
              </a:ext>
            </a:extLst>
          </p:cNvPr>
          <p:cNvSpPr txBox="1">
            <a:spLocks/>
          </p:cNvSpPr>
          <p:nvPr/>
        </p:nvSpPr>
        <p:spPr>
          <a:xfrm>
            <a:off x="5159424" y="1340768"/>
            <a:ext cx="3877072" cy="2160240"/>
          </a:xfrm>
          <a:prstGeom prst="rect">
            <a:avLst/>
          </a:prstGeom>
          <a:solidFill>
            <a:schemeClr val="bg1"/>
          </a:solidFill>
          <a:ln>
            <a:solidFill>
              <a:srgbClr val="C00000"/>
            </a:solidFill>
          </a:ln>
        </p:spPr>
        <p:txBody>
          <a:bodyPr vert="horz" lIns="91440" tIns="45720" rIns="91440" bIns="45720" rtlCol="1">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rtl="0" fontAlgn="base">
              <a:buNone/>
            </a:pPr>
            <a:r>
              <a:rPr lang="en-US" sz="2000" b="1" dirty="0"/>
              <a:t>void </a:t>
            </a:r>
            <a:r>
              <a:rPr lang="en-US" sz="2000" b="1" dirty="0" err="1" smtClean="0"/>
              <a:t>swapEmergency</a:t>
            </a:r>
            <a:r>
              <a:rPr lang="en-US" sz="2000" b="1" dirty="0" smtClean="0"/>
              <a:t>(Battery &amp; </a:t>
            </a:r>
            <a:r>
              <a:rPr lang="en-US" sz="2000" b="1" dirty="0"/>
              <a:t>s1) </a:t>
            </a:r>
          </a:p>
          <a:p>
            <a:pPr marL="0" indent="0" algn="l" rtl="0" fontAlgn="base">
              <a:buNone/>
            </a:pPr>
            <a:r>
              <a:rPr lang="en-US" sz="2000" b="1" dirty="0" smtClean="0"/>
              <a:t>{</a:t>
            </a:r>
          </a:p>
          <a:p>
            <a:pPr marL="0" indent="0" algn="l" rtl="0" fontAlgn="base">
              <a:buNone/>
            </a:pPr>
            <a:r>
              <a:rPr lang="en-US" sz="2000" b="1" dirty="0"/>
              <a:t> </a:t>
            </a:r>
            <a:r>
              <a:rPr lang="en-US" sz="2000" b="1" dirty="0" smtClean="0"/>
              <a:t>   if( s1.recentPER  &lt;  s1.minPER )</a:t>
            </a:r>
          </a:p>
          <a:p>
            <a:pPr marL="0" indent="0" algn="l" rtl="0" fontAlgn="base">
              <a:buNone/>
            </a:pPr>
            <a:r>
              <a:rPr lang="en-US" sz="2000" b="1" dirty="0"/>
              <a:t>    </a:t>
            </a:r>
            <a:r>
              <a:rPr lang="en-US" sz="2000" b="1" dirty="0" smtClean="0"/>
              <a:t>	s1.recentPER </a:t>
            </a:r>
            <a:r>
              <a:rPr lang="en-US" sz="2000" b="1" dirty="0"/>
              <a:t>= </a:t>
            </a:r>
            <a:r>
              <a:rPr lang="en-US" sz="2000" b="1" dirty="0" smtClean="0"/>
              <a:t>s1.temp; </a:t>
            </a:r>
            <a:endParaRPr lang="en-US" sz="2000" b="1" dirty="0"/>
          </a:p>
          <a:p>
            <a:pPr marL="0" indent="0" algn="l" rtl="0" fontAlgn="base">
              <a:buNone/>
            </a:pPr>
            <a:r>
              <a:rPr lang="en-US" sz="2000" b="1" dirty="0" smtClean="0"/>
              <a:t>}</a:t>
            </a:r>
            <a:endParaRPr lang="en-US" sz="2000" b="1" dirty="0"/>
          </a:p>
        </p:txBody>
      </p:sp>
      <p:sp>
        <p:nvSpPr>
          <p:cNvPr id="7" name="Rectangle 6"/>
          <p:cNvSpPr/>
          <p:nvPr/>
        </p:nvSpPr>
        <p:spPr>
          <a:xfrm>
            <a:off x="5148064" y="3933055"/>
            <a:ext cx="3888432" cy="2354491"/>
          </a:xfrm>
          <a:prstGeom prst="rect">
            <a:avLst/>
          </a:prstGeom>
          <a:solidFill>
            <a:schemeClr val="accent2">
              <a:lumMod val="20000"/>
              <a:lumOff val="80000"/>
            </a:schemeClr>
          </a:solidFill>
        </p:spPr>
        <p:txBody>
          <a:bodyPr wrap="square">
            <a:spAutoFit/>
          </a:bodyPr>
          <a:lstStyle/>
          <a:p>
            <a:pPr algn="l" rtl="0"/>
            <a:r>
              <a:rPr lang="en-US" sz="2100" b="1" dirty="0"/>
              <a:t>void main()</a:t>
            </a:r>
          </a:p>
          <a:p>
            <a:pPr algn="l" rtl="0"/>
            <a:r>
              <a:rPr lang="en-US" sz="2100" b="1" dirty="0"/>
              <a:t>{</a:t>
            </a:r>
          </a:p>
          <a:p>
            <a:pPr algn="l" rtl="0"/>
            <a:r>
              <a:rPr lang="en-US" sz="2100" b="1" dirty="0"/>
              <a:t>     </a:t>
            </a:r>
            <a:r>
              <a:rPr lang="en-US" sz="2100" b="1" dirty="0" smtClean="0"/>
              <a:t>Battery  b1;</a:t>
            </a:r>
            <a:endParaRPr lang="en-US" sz="2100" b="1" dirty="0"/>
          </a:p>
          <a:p>
            <a:pPr algn="l" rtl="0"/>
            <a:r>
              <a:rPr lang="en-US" sz="2100" b="1" dirty="0"/>
              <a:t>     </a:t>
            </a:r>
            <a:r>
              <a:rPr lang="en-US" sz="2100" b="1" dirty="0" err="1" smtClean="0"/>
              <a:t>swapEmergency</a:t>
            </a:r>
            <a:r>
              <a:rPr lang="en-US" sz="2100" b="1" dirty="0" smtClean="0"/>
              <a:t> ( b1 );</a:t>
            </a:r>
            <a:endParaRPr lang="en-US" sz="2100" b="1" dirty="0"/>
          </a:p>
          <a:p>
            <a:pPr algn="l" rtl="0"/>
            <a:r>
              <a:rPr lang="en-US" sz="2100" b="1" dirty="0"/>
              <a:t>     </a:t>
            </a:r>
            <a:r>
              <a:rPr lang="en-US" sz="2100" b="1" dirty="0" err="1"/>
              <a:t>cout</a:t>
            </a:r>
            <a:r>
              <a:rPr lang="en-US" sz="2100" b="1" dirty="0"/>
              <a:t> &lt;&lt; </a:t>
            </a:r>
            <a:r>
              <a:rPr lang="en-US" sz="2100" b="1" dirty="0" smtClean="0"/>
              <a:t>b1.getRecentPER( ) </a:t>
            </a:r>
            <a:r>
              <a:rPr lang="en-US" sz="2100" b="1" dirty="0"/>
              <a:t>;</a:t>
            </a:r>
          </a:p>
          <a:p>
            <a:pPr algn="l" rtl="0"/>
            <a:r>
              <a:rPr lang="en-US" sz="2100" b="1" dirty="0"/>
              <a:t>}</a:t>
            </a:r>
          </a:p>
          <a:p>
            <a:pPr algn="l" rtl="0"/>
            <a:endParaRPr lang="en-US" sz="2100" b="1" dirty="0"/>
          </a:p>
        </p:txBody>
      </p:sp>
    </p:spTree>
    <p:extLst>
      <p:ext uri="{BB962C8B-B14F-4D97-AF65-F5344CB8AC3E}">
        <p14:creationId xmlns:p14="http://schemas.microsoft.com/office/powerpoint/2010/main" val="184739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87E6-0E9A-483B-BF13-2AD6A1EEFF30}"/>
              </a:ext>
            </a:extLst>
          </p:cNvPr>
          <p:cNvSpPr>
            <a:spLocks noGrp="1"/>
          </p:cNvSpPr>
          <p:nvPr>
            <p:ph type="title"/>
          </p:nvPr>
        </p:nvSpPr>
        <p:spPr/>
        <p:txBody>
          <a:bodyPr/>
          <a:lstStyle/>
          <a:p>
            <a:r>
              <a:rPr lang="en-US" b="1" dirty="0" smtClean="0">
                <a:solidFill>
                  <a:srgbClr val="0070C0"/>
                </a:solidFill>
              </a:rPr>
              <a:t>Friend Function</a:t>
            </a:r>
            <a:endParaRPr lang="en-US" b="1" dirty="0">
              <a:solidFill>
                <a:srgbClr val="0070C0"/>
              </a:solidFill>
            </a:endParaRPr>
          </a:p>
        </p:txBody>
      </p:sp>
      <p:sp>
        <p:nvSpPr>
          <p:cNvPr id="5" name="Content Placeholder 4">
            <a:extLst>
              <a:ext uri="{FF2B5EF4-FFF2-40B4-BE49-F238E27FC236}">
                <a16:creationId xmlns:a16="http://schemas.microsoft.com/office/drawing/2014/main" id="{2585CBE6-E721-45C4-AD53-C806BF92298E}"/>
              </a:ext>
            </a:extLst>
          </p:cNvPr>
          <p:cNvSpPr>
            <a:spLocks noGrp="1"/>
          </p:cNvSpPr>
          <p:nvPr>
            <p:ph idx="1"/>
          </p:nvPr>
        </p:nvSpPr>
        <p:spPr>
          <a:xfrm>
            <a:off x="457200" y="1484784"/>
            <a:ext cx="8229600" cy="4277071"/>
          </a:xfrm>
        </p:spPr>
        <p:txBody>
          <a:bodyPr>
            <a:noAutofit/>
          </a:bodyPr>
          <a:lstStyle/>
          <a:p>
            <a:pPr algn="l" rtl="0">
              <a:lnSpc>
                <a:spcPct val="150000"/>
              </a:lnSpc>
              <a:buFont typeface="Wingdings" panose="05000000000000000000" pitchFamily="2" charset="2"/>
              <a:buChar char="q"/>
            </a:pPr>
            <a:r>
              <a:rPr lang="en-US" sz="2800" b="1" dirty="0"/>
              <a:t>Non-member</a:t>
            </a:r>
            <a:r>
              <a:rPr lang="en-US" sz="2800" dirty="0"/>
              <a:t> function.</a:t>
            </a:r>
          </a:p>
          <a:p>
            <a:pPr algn="l" rtl="0">
              <a:lnSpc>
                <a:spcPct val="150000"/>
              </a:lnSpc>
              <a:buFont typeface="Wingdings" panose="05000000000000000000" pitchFamily="2" charset="2"/>
              <a:buChar char="q"/>
            </a:pPr>
            <a:r>
              <a:rPr lang="en-US" sz="2800" dirty="0"/>
              <a:t>Have </a:t>
            </a:r>
            <a:r>
              <a:rPr lang="en-US" sz="2800" b="1" dirty="0"/>
              <a:t>access to private members</a:t>
            </a:r>
            <a:r>
              <a:rPr lang="en-US" sz="2800" dirty="0"/>
              <a:t> of a class</a:t>
            </a:r>
            <a:r>
              <a:rPr lang="en-US" sz="2800" dirty="0" smtClean="0"/>
              <a:t>.</a:t>
            </a:r>
            <a:endParaRPr lang="en-US" sz="2800" dirty="0"/>
          </a:p>
          <a:p>
            <a:pPr algn="l" rtl="0">
              <a:lnSpc>
                <a:spcPct val="150000"/>
              </a:lnSpc>
              <a:buFont typeface="Wingdings" panose="05000000000000000000" pitchFamily="2" charset="2"/>
              <a:buChar char="q"/>
            </a:pPr>
            <a:r>
              <a:rPr lang="en-US" sz="2800" dirty="0"/>
              <a:t>Friend to </a:t>
            </a:r>
            <a:r>
              <a:rPr lang="en-US" sz="2800" b="1" dirty="0"/>
              <a:t>more than one class</a:t>
            </a:r>
            <a:r>
              <a:rPr lang="en-US" sz="2800" dirty="0" smtClean="0"/>
              <a:t>.</a:t>
            </a:r>
            <a:endParaRPr lang="en-US" sz="2800" dirty="0"/>
          </a:p>
          <a:p>
            <a:pPr algn="l" rtl="0">
              <a:lnSpc>
                <a:spcPct val="150000"/>
              </a:lnSpc>
              <a:buFont typeface="Wingdings" panose="05000000000000000000" pitchFamily="2" charset="2"/>
              <a:buChar char="q"/>
            </a:pPr>
            <a:r>
              <a:rPr lang="en-US" sz="2800" dirty="0"/>
              <a:t>Class gives the permission of friend not the function.</a:t>
            </a:r>
          </a:p>
          <a:p>
            <a:pPr algn="l" rtl="0">
              <a:lnSpc>
                <a:spcPct val="150000"/>
              </a:lnSpc>
              <a:buFont typeface="Wingdings" panose="05000000000000000000" pitchFamily="2" charset="2"/>
              <a:buChar char="q"/>
            </a:pPr>
            <a:endParaRPr lang="en-US" sz="2800" dirty="0"/>
          </a:p>
          <a:p>
            <a:pPr algn="l" rtl="0">
              <a:lnSpc>
                <a:spcPct val="150000"/>
              </a:lnSpc>
              <a:buFont typeface="Wingdings" panose="05000000000000000000" pitchFamily="2" charset="2"/>
              <a:buChar char="q"/>
            </a:pPr>
            <a:endParaRPr lang="en-US" sz="2800" dirty="0" smtClean="0"/>
          </a:p>
        </p:txBody>
      </p:sp>
    </p:spTree>
    <p:extLst>
      <p:ext uri="{BB962C8B-B14F-4D97-AF65-F5344CB8AC3E}">
        <p14:creationId xmlns:p14="http://schemas.microsoft.com/office/powerpoint/2010/main" val="1437089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3176</TotalTime>
  <Words>935</Words>
  <Application>Microsoft Office PowerPoint</Application>
  <PresentationFormat>On-screen Show (4:3)</PresentationFormat>
  <Paragraphs>263</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inherit</vt:lpstr>
      <vt:lpstr>Monaco</vt:lpstr>
      <vt:lpstr>Times New Roman</vt:lpstr>
      <vt:lpstr>Wingdings</vt:lpstr>
      <vt:lpstr>Office Theme</vt:lpstr>
      <vt:lpstr>Static and Friend</vt:lpstr>
      <vt:lpstr>Static</vt:lpstr>
      <vt:lpstr>Student ”using static”</vt:lpstr>
      <vt:lpstr>Student ”using static” (cont.)</vt:lpstr>
      <vt:lpstr>Exercise 1</vt:lpstr>
      <vt:lpstr>PowerPoint Presentation</vt:lpstr>
      <vt:lpstr>Friend Function</vt:lpstr>
      <vt:lpstr>Example ”Single friend function”</vt:lpstr>
      <vt:lpstr>Friend Function</vt:lpstr>
      <vt:lpstr>Why do we use friend ?</vt:lpstr>
      <vt:lpstr>Example ”using member function”</vt:lpstr>
      <vt:lpstr>Example (cont.)</vt:lpstr>
      <vt:lpstr>Example ”using set &amp; get”</vt:lpstr>
      <vt:lpstr>Example ”using set &amp; get” (cont.)</vt:lpstr>
      <vt:lpstr>Friend Function</vt:lpstr>
      <vt:lpstr>Example ”using multiple friend”</vt:lpstr>
      <vt:lpstr>Example ”using multiple friend” (cont.)</vt:lpstr>
      <vt:lpstr>Exercises 2</vt:lpstr>
      <vt:lpstr>Exercises 3</vt:lpstr>
      <vt:lpstr>Friend Class</vt:lpstr>
    </vt:vector>
  </TitlesOfParts>
  <Manager>eyak nast3een</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OOP</dc:title>
  <dc:creator>Heba Fathy</dc:creator>
  <cp:lastModifiedBy>Fatma El-Sayed</cp:lastModifiedBy>
  <cp:revision>368</cp:revision>
  <dcterms:created xsi:type="dcterms:W3CDTF">2015-10-03T16:53:20Z</dcterms:created>
  <dcterms:modified xsi:type="dcterms:W3CDTF">2020-03-31T22:05:44Z</dcterms:modified>
</cp:coreProperties>
</file>