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6" r:id="rId2"/>
    <p:sldId id="268" r:id="rId3"/>
    <p:sldId id="287" r:id="rId4"/>
    <p:sldId id="269" r:id="rId5"/>
    <p:sldId id="270" r:id="rId6"/>
    <p:sldId id="288" r:id="rId7"/>
    <p:sldId id="289" r:id="rId8"/>
    <p:sldId id="271" r:id="rId9"/>
    <p:sldId id="294" r:id="rId10"/>
    <p:sldId id="302" r:id="rId11"/>
    <p:sldId id="296" r:id="rId12"/>
    <p:sldId id="281" r:id="rId13"/>
    <p:sldId id="299" r:id="rId14"/>
    <p:sldId id="297" r:id="rId15"/>
    <p:sldId id="298" r:id="rId16"/>
    <p:sldId id="290" r:id="rId17"/>
    <p:sldId id="295" r:id="rId18"/>
    <p:sldId id="282" r:id="rId19"/>
    <p:sldId id="291" r:id="rId20"/>
    <p:sldId id="303" r:id="rId21"/>
    <p:sldId id="283" r:id="rId22"/>
    <p:sldId id="284" r:id="rId23"/>
    <p:sldId id="292" r:id="rId24"/>
    <p:sldId id="286" r:id="rId25"/>
    <p:sldId id="293" r:id="rId26"/>
    <p:sldId id="301" r:id="rId27"/>
    <p:sldId id="300" r:id="rId28"/>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2446" tIns="46223" rIns="92446" bIns="46223" rtlCol="0"/>
          <a:lstStyle>
            <a:lvl1pPr algn="r">
              <a:defRPr sz="1200"/>
            </a:lvl1pPr>
          </a:lstStyle>
          <a:p>
            <a:fld id="{51D8B7E1-8ACF-4D1A-A881-3FBAE696A3B8}" type="datetimeFigureOut">
              <a:rPr lang="en-US" smtClean="0"/>
              <a:t>4/3/2020</a:t>
            </a:fld>
            <a:endParaRPr lang="en-US"/>
          </a:p>
        </p:txBody>
      </p:sp>
      <p:sp>
        <p:nvSpPr>
          <p:cNvPr id="4" name="Footer Placeholder 3"/>
          <p:cNvSpPr>
            <a:spLocks noGrp="1"/>
          </p:cNvSpPr>
          <p:nvPr>
            <p:ph type="ftr" sz="quarter" idx="2"/>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2446" tIns="46223" rIns="92446" bIns="46223" rtlCol="0" anchor="b"/>
          <a:lstStyle>
            <a:lvl1pPr algn="r">
              <a:defRPr sz="1200"/>
            </a:lvl1pPr>
          </a:lstStyle>
          <a:p>
            <a:fld id="{02D16A19-D44B-43FA-839B-16C2C1E574FB}" type="slidenum">
              <a:rPr lang="en-US" smtClean="0"/>
              <a:t>‹#›</a:t>
            </a:fld>
            <a:endParaRPr lang="en-US"/>
          </a:p>
        </p:txBody>
      </p:sp>
    </p:spTree>
    <p:extLst>
      <p:ext uri="{BB962C8B-B14F-4D97-AF65-F5344CB8AC3E}">
        <p14:creationId xmlns:p14="http://schemas.microsoft.com/office/powerpoint/2010/main" val="243873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9BDD6BA9-7326-4D55-A4FC-C42FDB6F72A5}" type="datetimeFigureOut">
              <a:rPr lang="en-US" smtClean="0"/>
              <a:t>4/3/2020</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0CCEE296-7700-414E-A1C2-8AAD464C963E}" type="slidenum">
              <a:rPr lang="en-US" smtClean="0"/>
              <a:t>‹#›</a:t>
            </a:fld>
            <a:endParaRPr lang="en-US"/>
          </a:p>
        </p:txBody>
      </p:sp>
    </p:spTree>
    <p:extLst>
      <p:ext uri="{BB962C8B-B14F-4D97-AF65-F5344CB8AC3E}">
        <p14:creationId xmlns:p14="http://schemas.microsoft.com/office/powerpoint/2010/main" val="228190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FDC66-A433-412C-B82C-78B12AE4E9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34670965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FDC66-A433-412C-B82C-78B12AE4E9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21998072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FDC66-A433-412C-B82C-78B12AE4E9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1350418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FDC66-A433-412C-B82C-78B12AE4E9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14542583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FDC66-A433-412C-B82C-78B12AE4E94C}"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2397685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FDC66-A433-412C-B82C-78B12AE4E94C}"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8408556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FDC66-A433-412C-B82C-78B12AE4E94C}"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36939139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FDC66-A433-412C-B82C-78B12AE4E94C}"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2793981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FDC66-A433-412C-B82C-78B12AE4E94C}"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2178254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FDC66-A433-412C-B82C-78B12AE4E94C}"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12839130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FDC66-A433-412C-B82C-78B12AE4E94C}"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BC872-BDC4-46CD-B976-007F7C500024}" type="slidenum">
              <a:rPr lang="en-US" smtClean="0"/>
              <a:t>‹#›</a:t>
            </a:fld>
            <a:endParaRPr lang="en-US"/>
          </a:p>
        </p:txBody>
      </p:sp>
    </p:spTree>
    <p:extLst>
      <p:ext uri="{BB962C8B-B14F-4D97-AF65-F5344CB8AC3E}">
        <p14:creationId xmlns:p14="http://schemas.microsoft.com/office/powerpoint/2010/main" val="32313334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FDC66-A433-412C-B82C-78B12AE4E94C}" type="datetimeFigureOut">
              <a:rPr lang="en-US" smtClean="0"/>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BC872-BDC4-46CD-B976-007F7C500024}" type="slidenum">
              <a:rPr lang="en-US" smtClean="0"/>
              <a:t>‹#›</a:t>
            </a:fld>
            <a:endParaRPr lang="en-US"/>
          </a:p>
        </p:txBody>
      </p:sp>
    </p:spTree>
    <p:extLst>
      <p:ext uri="{BB962C8B-B14F-4D97-AF65-F5344CB8AC3E}">
        <p14:creationId xmlns:p14="http://schemas.microsoft.com/office/powerpoint/2010/main" val="196972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914400"/>
          </a:xfrm>
        </p:spPr>
        <p:txBody>
          <a:bodyPr>
            <a:noAutofit/>
          </a:bodyPr>
          <a:lstStyle/>
          <a:p>
            <a:pPr marL="0" indent="0" algn="ctr">
              <a:buNone/>
            </a:pPr>
            <a:r>
              <a:rPr lang="en-US" sz="6000" dirty="0" smtClean="0"/>
              <a:t>Communications Skills </a:t>
            </a:r>
            <a:endParaRPr lang="en-US" sz="6000" dirty="0"/>
          </a:p>
        </p:txBody>
      </p:sp>
      <p:sp>
        <p:nvSpPr>
          <p:cNvPr id="4" name="Content Placeholder 2"/>
          <p:cNvSpPr txBox="1">
            <a:spLocks/>
          </p:cNvSpPr>
          <p:nvPr/>
        </p:nvSpPr>
        <p:spPr>
          <a:xfrm>
            <a:off x="381000" y="3286432"/>
            <a:ext cx="82296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smtClean="0"/>
              <a:t>Prof:\Ahmed </a:t>
            </a:r>
            <a:r>
              <a:rPr lang="en-US" sz="2800" dirty="0" err="1" smtClean="0"/>
              <a:t>Attia</a:t>
            </a:r>
            <a:r>
              <a:rPr lang="en-US" sz="2800" dirty="0" smtClean="0"/>
              <a:t> </a:t>
            </a:r>
            <a:r>
              <a:rPr lang="en-US" sz="2800" dirty="0" err="1" smtClean="0"/>
              <a:t>Abd</a:t>
            </a:r>
            <a:r>
              <a:rPr lang="en-US" sz="2800" dirty="0" smtClean="0"/>
              <a:t> </a:t>
            </a:r>
            <a:r>
              <a:rPr lang="en-US" sz="2800" dirty="0" err="1" smtClean="0"/>
              <a:t>El_latief</a:t>
            </a:r>
            <a:endParaRPr lang="en-US" sz="2800" dirty="0"/>
          </a:p>
          <a:p>
            <a:pPr marL="0" indent="0" algn="ctr">
              <a:buFont typeface="Arial" panose="020B0604020202020204" pitchFamily="34" charset="0"/>
              <a:buNone/>
            </a:pPr>
            <a:r>
              <a:rPr lang="en-US" sz="2800" dirty="0" err="1" smtClean="0"/>
              <a:t>Shohubra</a:t>
            </a:r>
            <a:r>
              <a:rPr lang="en-US" sz="2800" dirty="0" smtClean="0"/>
              <a:t> Faculty of Engineering</a:t>
            </a:r>
            <a:r>
              <a:rPr lang="ar-EG" sz="2800" dirty="0" smtClean="0"/>
              <a:t> </a:t>
            </a:r>
            <a:r>
              <a:rPr lang="en-US" sz="2800" dirty="0" smtClean="0"/>
              <a:t>,</a:t>
            </a:r>
            <a:r>
              <a:rPr lang="en-US" sz="2800" dirty="0" err="1" smtClean="0"/>
              <a:t>Benha</a:t>
            </a:r>
            <a:r>
              <a:rPr lang="en-US" sz="2800" dirty="0" smtClean="0"/>
              <a:t> University</a:t>
            </a:r>
            <a:endParaRPr lang="en-US" sz="2800" dirty="0"/>
          </a:p>
        </p:txBody>
      </p:sp>
    </p:spTree>
    <p:extLst>
      <p:ext uri="{BB962C8B-B14F-4D97-AF65-F5344CB8AC3E}">
        <p14:creationId xmlns:p14="http://schemas.microsoft.com/office/powerpoint/2010/main" val="2317977733"/>
      </p:ext>
    </p:extLst>
  </p:cSld>
  <p:clrMapOvr>
    <a:masterClrMapping/>
  </p:clrMapOvr>
  <mc:AlternateContent xmlns:mc="http://schemas.openxmlformats.org/markup-compatibility/2006">
    <mc:Choice xmlns:p14="http://schemas.microsoft.com/office/powerpoint/2010/main" Requires="p14">
      <p:transition spd="slow" p14:dur="2500" advTm="2521">
        <p:checker/>
      </p:transition>
    </mc:Choice>
    <mc:Fallback>
      <p:transition spd="slow" advTm="2521">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304800"/>
            <a:ext cx="855307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91464049"/>
      </p:ext>
    </p:extLst>
  </p:cSld>
  <p:clrMapOvr>
    <a:masterClrMapping/>
  </p:clrMapOvr>
  <mc:AlternateContent xmlns:mc="http://schemas.openxmlformats.org/markup-compatibility/2006">
    <mc:Choice xmlns:p14="http://schemas.microsoft.com/office/powerpoint/2010/main" Requires="p14">
      <p:transition spd="slow" p14:dur="2500" advTm="9972">
        <p:checker/>
      </p:transition>
    </mc:Choice>
    <mc:Fallback>
      <p:transition spd="slow" advTm="9972">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16"/>
          <p:cNvSpPr>
            <a:spLocks noChangeArrowheads="1"/>
          </p:cNvSpPr>
          <p:nvPr/>
        </p:nvSpPr>
        <p:spPr bwMode="auto">
          <a:xfrm>
            <a:off x="6781800" y="152400"/>
            <a:ext cx="21483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ar-EG" altLang="en-US" sz="3200" b="1" dirty="0" smtClean="0"/>
              <a:t>اهمية الاتصال </a:t>
            </a:r>
            <a:endParaRPr lang="en-US" altLang="en-US" sz="3200" b="1" dirty="0"/>
          </a:p>
        </p:txBody>
      </p:sp>
      <p:pic>
        <p:nvPicPr>
          <p:cNvPr id="8194" name="Picture 2" descr="Image result for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975" y="30206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ommunic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897" y="8035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ommun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890" y="5126907"/>
            <a:ext cx="2280210" cy="1545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994" y="1048074"/>
            <a:ext cx="5808406" cy="701731"/>
          </a:xfrm>
          <a:prstGeom prst="rect">
            <a:avLst/>
          </a:prstGeom>
        </p:spPr>
        <p:txBody>
          <a:bodyPr wrap="square">
            <a:spAutoFit/>
          </a:bodyPr>
          <a:lstStyle/>
          <a:p>
            <a:pPr algn="justLow">
              <a:lnSpc>
                <a:spcPct val="110000"/>
              </a:lnSpc>
              <a:spcAft>
                <a:spcPct val="30000"/>
              </a:spcAft>
            </a:pPr>
            <a:r>
              <a:rPr lang="en-US" altLang="en-US" b="1" dirty="0">
                <a:cs typeface="Simplified Arabic" pitchFamily="2" charset="-78"/>
              </a:rPr>
              <a:t>An imperative means that must be used by different administrative and leadership styles.</a:t>
            </a:r>
            <a:endParaRPr lang="ar-SA" altLang="en-US" b="1" dirty="0">
              <a:cs typeface="Simplified Arabic" pitchFamily="2" charset="-78"/>
            </a:endParaRPr>
          </a:p>
        </p:txBody>
      </p:sp>
      <p:sp>
        <p:nvSpPr>
          <p:cNvPr id="8" name="Rectangle 7"/>
          <p:cNvSpPr/>
          <p:nvPr/>
        </p:nvSpPr>
        <p:spPr>
          <a:xfrm>
            <a:off x="748185" y="123214"/>
            <a:ext cx="5322804" cy="523220"/>
          </a:xfrm>
          <a:prstGeom prst="rect">
            <a:avLst/>
          </a:prstGeom>
        </p:spPr>
        <p:txBody>
          <a:bodyPr wrap="none">
            <a:spAutoFit/>
          </a:bodyPr>
          <a:lstStyle/>
          <a:p>
            <a:r>
              <a:rPr lang="en-US" sz="2800" b="1" dirty="0"/>
              <a:t>The importance of communication</a:t>
            </a:r>
          </a:p>
        </p:txBody>
      </p:sp>
      <p:sp>
        <p:nvSpPr>
          <p:cNvPr id="5" name="Rectangle 4"/>
          <p:cNvSpPr/>
          <p:nvPr/>
        </p:nvSpPr>
        <p:spPr>
          <a:xfrm>
            <a:off x="439994" y="1875104"/>
            <a:ext cx="6113206" cy="397032"/>
          </a:xfrm>
          <a:prstGeom prst="rect">
            <a:avLst/>
          </a:prstGeom>
        </p:spPr>
        <p:txBody>
          <a:bodyPr wrap="square">
            <a:spAutoFit/>
          </a:bodyPr>
          <a:lstStyle/>
          <a:p>
            <a:pPr algn="justLow" rtl="1">
              <a:lnSpc>
                <a:spcPct val="110000"/>
              </a:lnSpc>
              <a:spcAft>
                <a:spcPct val="30000"/>
              </a:spcAft>
            </a:pPr>
            <a:r>
              <a:rPr lang="ar-SA" altLang="en-US" b="1" dirty="0">
                <a:cs typeface="Simplified Arabic" pitchFamily="2" charset="-78"/>
              </a:rPr>
              <a:t>وسيلة حتمية يجب إستخدامها عن طريق  الأنماط الإدارية والقيادية المختلفة.</a:t>
            </a:r>
            <a:endParaRPr lang="ar-EG" altLang="en-US" b="1" dirty="0">
              <a:cs typeface="Simplified Arabic" pitchFamily="2" charset="-78"/>
            </a:endParaRPr>
          </a:p>
        </p:txBody>
      </p:sp>
      <p:sp>
        <p:nvSpPr>
          <p:cNvPr id="6" name="Rectangle 5"/>
          <p:cNvSpPr/>
          <p:nvPr/>
        </p:nvSpPr>
        <p:spPr>
          <a:xfrm>
            <a:off x="277413" y="2446331"/>
            <a:ext cx="6184490" cy="701731"/>
          </a:xfrm>
          <a:prstGeom prst="rect">
            <a:avLst/>
          </a:prstGeom>
        </p:spPr>
        <p:txBody>
          <a:bodyPr wrap="square">
            <a:spAutoFit/>
          </a:bodyPr>
          <a:lstStyle/>
          <a:p>
            <a:pPr algn="justLow">
              <a:lnSpc>
                <a:spcPct val="110000"/>
              </a:lnSpc>
              <a:spcAft>
                <a:spcPct val="30000"/>
              </a:spcAft>
            </a:pPr>
            <a:r>
              <a:rPr lang="en-US" altLang="en-US" b="1" dirty="0">
                <a:cs typeface="Simplified Arabic" pitchFamily="2" charset="-78"/>
              </a:rPr>
              <a:t>An important tool for achieving coordination between activities and administrative work.</a:t>
            </a:r>
            <a:endParaRPr lang="ar-SA" altLang="en-US" b="1" dirty="0">
              <a:cs typeface="Simplified Arabic" pitchFamily="2" charset="-78"/>
            </a:endParaRPr>
          </a:p>
        </p:txBody>
      </p:sp>
      <p:sp>
        <p:nvSpPr>
          <p:cNvPr id="7" name="Rectangle 6"/>
          <p:cNvSpPr/>
          <p:nvPr/>
        </p:nvSpPr>
        <p:spPr>
          <a:xfrm>
            <a:off x="368710" y="3344317"/>
            <a:ext cx="6313180" cy="397032"/>
          </a:xfrm>
          <a:prstGeom prst="rect">
            <a:avLst/>
          </a:prstGeom>
        </p:spPr>
        <p:txBody>
          <a:bodyPr wrap="square">
            <a:spAutoFit/>
          </a:bodyPr>
          <a:lstStyle/>
          <a:p>
            <a:pPr algn="justLow" rtl="1">
              <a:lnSpc>
                <a:spcPct val="110000"/>
              </a:lnSpc>
              <a:spcAft>
                <a:spcPct val="30000"/>
              </a:spcAft>
            </a:pPr>
            <a:r>
              <a:rPr lang="ar-SA" altLang="en-US" b="1" dirty="0">
                <a:cs typeface="Simplified Arabic" pitchFamily="2" charset="-78"/>
              </a:rPr>
              <a:t>أداة هامة لتحقيق التنسيق بين الأنشطة والأعمال الإدارية</a:t>
            </a:r>
            <a:r>
              <a:rPr lang="ar-SA" altLang="en-US" b="1" dirty="0" smtClean="0">
                <a:cs typeface="Simplified Arabic" pitchFamily="2" charset="-78"/>
              </a:rPr>
              <a:t>.</a:t>
            </a:r>
            <a:endParaRPr lang="ar-EG" altLang="en-US" b="1" dirty="0">
              <a:cs typeface="Simplified Arabic" pitchFamily="2" charset="-78"/>
            </a:endParaRPr>
          </a:p>
        </p:txBody>
      </p:sp>
      <p:sp>
        <p:nvSpPr>
          <p:cNvPr id="9" name="Rectangle 8"/>
          <p:cNvSpPr/>
          <p:nvPr/>
        </p:nvSpPr>
        <p:spPr>
          <a:xfrm>
            <a:off x="2176951" y="4601497"/>
            <a:ext cx="4403770" cy="397032"/>
          </a:xfrm>
          <a:prstGeom prst="rect">
            <a:avLst/>
          </a:prstGeom>
        </p:spPr>
        <p:txBody>
          <a:bodyPr wrap="none">
            <a:spAutoFit/>
          </a:bodyPr>
          <a:lstStyle/>
          <a:p>
            <a:pPr algn="justLow" rtl="1">
              <a:lnSpc>
                <a:spcPct val="110000"/>
              </a:lnSpc>
              <a:spcAft>
                <a:spcPct val="30000"/>
              </a:spcAft>
            </a:pPr>
            <a:r>
              <a:rPr lang="ar-SA" altLang="en-US" b="1" dirty="0">
                <a:cs typeface="Simplified Arabic" pitchFamily="2" charset="-78"/>
              </a:rPr>
              <a:t>أداة هامة لتحقيق التفاعل بين ال</a:t>
            </a:r>
            <a:r>
              <a:rPr lang="ar-EG" altLang="en-US" b="1" dirty="0">
                <a:cs typeface="Simplified Arabic" pitchFamily="2" charset="-78"/>
              </a:rPr>
              <a:t>م</a:t>
            </a:r>
            <a:r>
              <a:rPr lang="ar-SA" altLang="en-US" b="1" dirty="0">
                <a:cs typeface="Simplified Arabic" pitchFamily="2" charset="-78"/>
              </a:rPr>
              <a:t>ؤسسة والبيئة المحيطة.</a:t>
            </a:r>
            <a:endParaRPr lang="ar-EG" altLang="en-US" b="1" dirty="0">
              <a:cs typeface="Simplified Arabic" pitchFamily="2" charset="-78"/>
            </a:endParaRPr>
          </a:p>
        </p:txBody>
      </p:sp>
      <p:sp>
        <p:nvSpPr>
          <p:cNvPr id="10" name="Rectangle 9"/>
          <p:cNvSpPr/>
          <p:nvPr/>
        </p:nvSpPr>
        <p:spPr>
          <a:xfrm>
            <a:off x="157559" y="3741349"/>
            <a:ext cx="6324903" cy="701731"/>
          </a:xfrm>
          <a:prstGeom prst="rect">
            <a:avLst/>
          </a:prstGeom>
        </p:spPr>
        <p:txBody>
          <a:bodyPr wrap="square">
            <a:spAutoFit/>
          </a:bodyPr>
          <a:lstStyle/>
          <a:p>
            <a:pPr algn="justLow">
              <a:lnSpc>
                <a:spcPct val="110000"/>
              </a:lnSpc>
              <a:spcAft>
                <a:spcPct val="30000"/>
              </a:spcAft>
            </a:pPr>
            <a:r>
              <a:rPr lang="en-US" altLang="en-US" b="1" dirty="0">
                <a:cs typeface="Simplified Arabic" pitchFamily="2" charset="-78"/>
              </a:rPr>
              <a:t>An important tool for achieving interaction between the institution and the surrounding environment.</a:t>
            </a:r>
            <a:endParaRPr lang="ar-SA" altLang="en-US" b="1" dirty="0">
              <a:cs typeface="Simplified Arabic" pitchFamily="2" charset="-78"/>
            </a:endParaRPr>
          </a:p>
        </p:txBody>
      </p:sp>
      <p:sp>
        <p:nvSpPr>
          <p:cNvPr id="11" name="Rectangle 10"/>
          <p:cNvSpPr/>
          <p:nvPr/>
        </p:nvSpPr>
        <p:spPr>
          <a:xfrm>
            <a:off x="838200" y="6096000"/>
            <a:ext cx="4507964" cy="397032"/>
          </a:xfrm>
          <a:prstGeom prst="rect">
            <a:avLst/>
          </a:prstGeom>
        </p:spPr>
        <p:txBody>
          <a:bodyPr wrap="none">
            <a:spAutoFit/>
          </a:bodyPr>
          <a:lstStyle/>
          <a:p>
            <a:pPr algn="justLow" rtl="1">
              <a:lnSpc>
                <a:spcPct val="110000"/>
              </a:lnSpc>
              <a:spcAft>
                <a:spcPct val="30000"/>
              </a:spcAft>
            </a:pPr>
            <a:r>
              <a:rPr lang="ar-SA" altLang="en-US" b="1" dirty="0">
                <a:cs typeface="Simplified Arabic" pitchFamily="2" charset="-78"/>
              </a:rPr>
              <a:t>وسيلة حتمية للأفراد لتحقيق أهدافهم الشخصية والتنظيمية</a:t>
            </a:r>
            <a:r>
              <a:rPr lang="ar-EG" altLang="en-US" b="1" dirty="0">
                <a:cs typeface="Simplified Arabic" pitchFamily="2" charset="-78"/>
              </a:rPr>
              <a:t>.</a:t>
            </a:r>
          </a:p>
        </p:txBody>
      </p:sp>
      <p:sp>
        <p:nvSpPr>
          <p:cNvPr id="12" name="Rectangle 11"/>
          <p:cNvSpPr/>
          <p:nvPr/>
        </p:nvSpPr>
        <p:spPr>
          <a:xfrm>
            <a:off x="205931" y="5108725"/>
            <a:ext cx="6276531" cy="701731"/>
          </a:xfrm>
          <a:prstGeom prst="rect">
            <a:avLst/>
          </a:prstGeom>
        </p:spPr>
        <p:txBody>
          <a:bodyPr wrap="square">
            <a:spAutoFit/>
          </a:bodyPr>
          <a:lstStyle/>
          <a:p>
            <a:pPr algn="just">
              <a:lnSpc>
                <a:spcPct val="110000"/>
              </a:lnSpc>
              <a:spcAft>
                <a:spcPct val="30000"/>
              </a:spcAft>
            </a:pPr>
            <a:r>
              <a:rPr lang="en-US" altLang="en-US" b="1" dirty="0">
                <a:cs typeface="Simplified Arabic" pitchFamily="2" charset="-78"/>
              </a:rPr>
              <a:t>An imperative means for individuals to achieve their personal and organizational goals.</a:t>
            </a:r>
          </a:p>
        </p:txBody>
      </p:sp>
    </p:spTree>
    <p:custDataLst>
      <p:tags r:id="rId1"/>
    </p:custDataLst>
    <p:extLst>
      <p:ext uri="{BB962C8B-B14F-4D97-AF65-F5344CB8AC3E}">
        <p14:creationId xmlns:p14="http://schemas.microsoft.com/office/powerpoint/2010/main" val="4091684875"/>
      </p:ext>
    </p:extLst>
  </p:cSld>
  <p:clrMapOvr>
    <a:masterClrMapping/>
  </p:clrMapOvr>
  <mc:AlternateContent xmlns:mc="http://schemas.openxmlformats.org/markup-compatibility/2006">
    <mc:Choice xmlns:p14="http://schemas.microsoft.com/office/powerpoint/2010/main" Requires="p14">
      <p:transition spd="slow" p14:dur="2500" advTm="94623">
        <p:checker/>
      </p:transition>
    </mc:Choice>
    <mc:Fallback>
      <p:transition spd="slow" advTm="9462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circle(in)">
                                      <p:cBhvr>
                                        <p:cTn id="11" dur="2000"/>
                                        <p:tgtEl>
                                          <p:spTgt spid="8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50"/>
                                  </p:iterate>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50"/>
                                  </p:iterate>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circle(in)">
                                      <p:cBhvr>
                                        <p:cTn id="24" dur="2000"/>
                                        <p:tgtEl>
                                          <p:spTgt spid="819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150"/>
                                  </p:iterate>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150"/>
                                  </p:iterate>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150"/>
                                  </p:iterate>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150"/>
                                  </p:iterate>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circle(in)">
                                      <p:cBhvr>
                                        <p:cTn id="45" dur="2000"/>
                                        <p:tgtEl>
                                          <p:spTgt spid="819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lt">
                                    <p:tmAbs val="150"/>
                                  </p:iterate>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16"/>
          <p:cNvSpPr>
            <a:spLocks noChangeArrowheads="1"/>
          </p:cNvSpPr>
          <p:nvPr/>
        </p:nvSpPr>
        <p:spPr bwMode="auto">
          <a:xfrm>
            <a:off x="2971800" y="4114800"/>
            <a:ext cx="3487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ar-SA" altLang="en-US" sz="3200" b="1" dirty="0"/>
              <a:t>عناصر الاتصال ومكوناته</a:t>
            </a:r>
            <a:endParaRPr lang="en-US" altLang="en-US" sz="3200" b="1" dirty="0"/>
          </a:p>
        </p:txBody>
      </p:sp>
      <p:sp>
        <p:nvSpPr>
          <p:cNvPr id="2" name="Rectangle 1"/>
          <p:cNvSpPr/>
          <p:nvPr/>
        </p:nvSpPr>
        <p:spPr>
          <a:xfrm>
            <a:off x="1032866" y="2819400"/>
            <a:ext cx="7365606" cy="584775"/>
          </a:xfrm>
          <a:prstGeom prst="rect">
            <a:avLst/>
          </a:prstGeom>
        </p:spPr>
        <p:txBody>
          <a:bodyPr wrap="none">
            <a:spAutoFit/>
          </a:bodyPr>
          <a:lstStyle/>
          <a:p>
            <a:r>
              <a:rPr lang="en-US" sz="3200" dirty="0"/>
              <a:t>Communication elements and components</a:t>
            </a:r>
          </a:p>
        </p:txBody>
      </p:sp>
    </p:spTree>
    <p:custDataLst>
      <p:tags r:id="rId1"/>
    </p:custDataLst>
    <p:extLst>
      <p:ext uri="{BB962C8B-B14F-4D97-AF65-F5344CB8AC3E}">
        <p14:creationId xmlns:p14="http://schemas.microsoft.com/office/powerpoint/2010/main" val="3702369768"/>
      </p:ext>
    </p:extLst>
  </p:cSld>
  <p:clrMapOvr>
    <a:masterClrMapping/>
  </p:clrMapOvr>
  <mc:AlternateContent xmlns:mc="http://schemas.openxmlformats.org/markup-compatibility/2006">
    <mc:Choice xmlns:p14="http://schemas.microsoft.com/office/powerpoint/2010/main" Requires="p14">
      <p:transition spd="slow" p14:dur="2500" advTm="9844">
        <p:checker/>
      </p:transition>
    </mc:Choice>
    <mc:Fallback>
      <p:transition spd="slow" advTm="9844">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2290" name="Picture 2" descr="Image result for channel for communication meth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36290"/>
            <a:ext cx="8465486"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6151476"/>
      </p:ext>
    </p:extLst>
  </p:cSld>
  <p:clrMapOvr>
    <a:masterClrMapping/>
  </p:clrMapOvr>
  <mc:AlternateContent xmlns:mc="http://schemas.openxmlformats.org/markup-compatibility/2006">
    <mc:Choice xmlns:p14="http://schemas.microsoft.com/office/powerpoint/2010/main" Requires="p14">
      <p:transition spd="slow" p14:dur="2500" advTm="7894">
        <p:checker/>
      </p:transition>
    </mc:Choice>
    <mc:Fallback>
      <p:transition spd="slow" advTm="7894">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9218" name="Picture 2" descr="Image result for عناصر عملية الاتصا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001000" cy="60070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9078023"/>
      </p:ext>
    </p:extLst>
  </p:cSld>
  <p:clrMapOvr>
    <a:masterClrMapping/>
  </p:clrMapOvr>
  <mc:AlternateContent xmlns:mc="http://schemas.openxmlformats.org/markup-compatibility/2006">
    <mc:Choice xmlns:p14="http://schemas.microsoft.com/office/powerpoint/2010/main" Requires="p14">
      <p:transition spd="slow" p14:dur="2500" advTm="5555">
        <p:checker/>
      </p:transition>
    </mc:Choice>
    <mc:Fallback>
      <p:transition spd="slow" advTm="5555">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315200" cy="642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83219841"/>
      </p:ext>
    </p:extLst>
  </p:cSld>
  <p:clrMapOvr>
    <a:masterClrMapping/>
  </p:clrMapOvr>
  <mc:AlternateContent xmlns:mc="http://schemas.openxmlformats.org/markup-compatibility/2006">
    <mc:Choice xmlns:p14="http://schemas.microsoft.com/office/powerpoint/2010/main" Requires="p14">
      <p:transition spd="slow" p14:dur="2500" advTm="5384">
        <p:checker/>
      </p:transition>
    </mc:Choice>
    <mc:Fallback>
      <p:transition spd="slow" advTm="5384">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828800" y="803787"/>
            <a:ext cx="4920892" cy="427703"/>
          </a:xfrm>
        </p:spPr>
        <p:txBody>
          <a:bodyPr>
            <a:normAutofit fontScale="90000"/>
          </a:bodyPr>
          <a:lstStyle/>
          <a:p>
            <a:pPr rtl="1"/>
            <a:r>
              <a:rPr lang="ar-SA" altLang="en-US" sz="3200" b="1" dirty="0" smtClean="0"/>
              <a:t>اربع </a:t>
            </a:r>
            <a:r>
              <a:rPr lang="ar-EG" altLang="en-US" sz="3200" b="1" dirty="0" smtClean="0"/>
              <a:t>مكونات </a:t>
            </a:r>
            <a:r>
              <a:rPr lang="ar-SA" altLang="en-US" sz="3200" b="1" dirty="0" smtClean="0"/>
              <a:t>اساسية للاتصا</a:t>
            </a:r>
            <a:r>
              <a:rPr lang="ar-EG" altLang="en-US" sz="3200" b="1" dirty="0" smtClean="0"/>
              <a:t>ل</a:t>
            </a:r>
            <a:endParaRPr lang="en-US" altLang="en-US" sz="3200" b="1" dirty="0" smtClean="0"/>
          </a:p>
        </p:txBody>
      </p:sp>
      <p:sp>
        <p:nvSpPr>
          <p:cNvPr id="51" name="Text Box 2"/>
          <p:cNvSpPr txBox="1">
            <a:spLocks noChangeArrowheads="1"/>
          </p:cNvSpPr>
          <p:nvPr/>
        </p:nvSpPr>
        <p:spPr bwMode="auto">
          <a:xfrm>
            <a:off x="140417" y="5334000"/>
            <a:ext cx="6757218" cy="1289950"/>
          </a:xfrm>
          <a:prstGeom prst="rect">
            <a:avLst/>
          </a:prstGeom>
          <a:noFill/>
          <a:ln>
            <a:noFill/>
          </a:ln>
          <a:effectLst/>
        </p:spPr>
        <p:txBody>
          <a:bodyPr wrap="square" lIns="72000" tIns="72000" rIns="72000" bIns="72000">
            <a:spAutoFit/>
          </a:bodyPr>
          <a:lstStyle>
            <a:lvl1pPr marL="457200" indent="-457200" eaLnBrk="0" hangingPunct="0">
              <a:defRPr>
                <a:solidFill>
                  <a:schemeClr val="tx1"/>
                </a:solidFill>
                <a:latin typeface="Arial" charset="0"/>
                <a:cs typeface="Arial" charset="0"/>
              </a:defRPr>
            </a:lvl1pPr>
            <a:lvl2pPr marL="1066800" indent="-342900" eaLnBrk="0" hangingPunct="0">
              <a:defRPr>
                <a:solidFill>
                  <a:schemeClr val="tx1"/>
                </a:solidFill>
                <a:latin typeface="Arial" charset="0"/>
                <a:cs typeface="Arial" charset="0"/>
              </a:defRPr>
            </a:lvl2pPr>
            <a:lvl3pPr marL="1589088" indent="-342900" eaLnBrk="0" hangingPunct="0">
              <a:defRPr>
                <a:solidFill>
                  <a:schemeClr val="tx1"/>
                </a:solidFill>
                <a:latin typeface="Arial" charset="0"/>
                <a:cs typeface="Arial" charset="0"/>
              </a:defRPr>
            </a:lvl3pPr>
            <a:lvl4pPr marL="2111375" indent="-342900" eaLnBrk="0" hangingPunct="0">
              <a:defRPr>
                <a:solidFill>
                  <a:schemeClr val="tx1"/>
                </a:solidFill>
                <a:latin typeface="Arial" charset="0"/>
                <a:cs typeface="Arial" charset="0"/>
              </a:defRPr>
            </a:lvl4pPr>
            <a:lvl5pPr marL="2633663" indent="-342900" eaLnBrk="0" hangingPunct="0">
              <a:defRPr>
                <a:solidFill>
                  <a:schemeClr val="tx1"/>
                </a:solidFill>
                <a:latin typeface="Arial" charset="0"/>
                <a:cs typeface="Arial" charset="0"/>
              </a:defRPr>
            </a:lvl5pPr>
            <a:lvl6pPr marL="3090863" indent="-342900" algn="r" rtl="1" eaLnBrk="0" fontAlgn="base" hangingPunct="0">
              <a:spcBef>
                <a:spcPct val="0"/>
              </a:spcBef>
              <a:spcAft>
                <a:spcPct val="0"/>
              </a:spcAft>
              <a:defRPr>
                <a:solidFill>
                  <a:schemeClr val="tx1"/>
                </a:solidFill>
                <a:latin typeface="Arial" charset="0"/>
                <a:cs typeface="Arial" charset="0"/>
              </a:defRPr>
            </a:lvl6pPr>
            <a:lvl7pPr marL="3548063" indent="-342900" algn="r" rtl="1" eaLnBrk="0" fontAlgn="base" hangingPunct="0">
              <a:spcBef>
                <a:spcPct val="0"/>
              </a:spcBef>
              <a:spcAft>
                <a:spcPct val="0"/>
              </a:spcAft>
              <a:defRPr>
                <a:solidFill>
                  <a:schemeClr val="tx1"/>
                </a:solidFill>
                <a:latin typeface="Arial" charset="0"/>
                <a:cs typeface="Arial" charset="0"/>
              </a:defRPr>
            </a:lvl7pPr>
            <a:lvl8pPr marL="4005263" indent="-342900" algn="r" rtl="1" eaLnBrk="0" fontAlgn="base" hangingPunct="0">
              <a:spcBef>
                <a:spcPct val="0"/>
              </a:spcBef>
              <a:spcAft>
                <a:spcPct val="0"/>
              </a:spcAft>
              <a:defRPr>
                <a:solidFill>
                  <a:schemeClr val="tx1"/>
                </a:solidFill>
                <a:latin typeface="Arial" charset="0"/>
                <a:cs typeface="Arial" charset="0"/>
              </a:defRPr>
            </a:lvl8pPr>
            <a:lvl9pPr marL="4462463" indent="-342900" algn="r" rtl="1" eaLnBrk="0" fontAlgn="base" hangingPunct="0">
              <a:spcBef>
                <a:spcPct val="0"/>
              </a:spcBef>
              <a:spcAft>
                <a:spcPct val="0"/>
              </a:spcAft>
              <a:defRPr>
                <a:solidFill>
                  <a:schemeClr val="tx1"/>
                </a:solidFill>
                <a:latin typeface="Arial" charset="0"/>
                <a:cs typeface="Arial" charset="0"/>
              </a:defRPr>
            </a:lvl9pPr>
          </a:lstStyle>
          <a:p>
            <a:pPr marL="0" indent="0" algn="just" rtl="1" eaLnBrk="1" hangingPunct="1">
              <a:lnSpc>
                <a:spcPct val="110000"/>
              </a:lnSpc>
              <a:spcAft>
                <a:spcPct val="30000"/>
              </a:spcAft>
            </a:pPr>
            <a:r>
              <a:rPr lang="ar-SA" altLang="en-US" sz="1700" b="1" dirty="0" smtClean="0">
                <a:cs typeface="Simplified Arabic" pitchFamily="2" charset="-78"/>
              </a:rPr>
              <a:t>وهو </a:t>
            </a:r>
            <a:r>
              <a:rPr lang="ar-SA" altLang="en-US" sz="1700" b="1" dirty="0">
                <a:cs typeface="Simplified Arabic" pitchFamily="2" charset="-78"/>
              </a:rPr>
              <a:t>الشئ المراد نقله وهى الفكرة التى تتولد لدى المرسل ويقوم بتنظيمها وترتيبها حتى تصبح صالحة للنقل للطرف الاخر (المستقبل) </a:t>
            </a:r>
            <a:r>
              <a:rPr lang="ar-EG" altLang="en-US" sz="1700" b="1" dirty="0">
                <a:cs typeface="Simplified Arabic" pitchFamily="2" charset="-78"/>
              </a:rPr>
              <a:t> أو </a:t>
            </a:r>
            <a:r>
              <a:rPr lang="ar-SA" altLang="en-US" sz="1700" b="1" dirty="0">
                <a:cs typeface="Simplified Arabic" pitchFamily="2" charset="-78"/>
              </a:rPr>
              <a:t>تمثل الرسالة ترجمة للأفكار والمصطلحات والمفاهيم والرموز المتبادلة بين المرسل والمستقبل حيث يتوقف ذلك علي صياغة الرسالة</a:t>
            </a:r>
            <a:r>
              <a:rPr lang="ar-EG" altLang="en-US" sz="1700" b="1" dirty="0">
                <a:cs typeface="Simplified Arabic" pitchFamily="2" charset="-78"/>
              </a:rPr>
              <a:t> </a:t>
            </a:r>
            <a:r>
              <a:rPr lang="ar-SA" altLang="en-US" sz="1700" b="1" dirty="0">
                <a:cs typeface="Simplified Arabic" pitchFamily="2" charset="-78"/>
              </a:rPr>
              <a:t>وتنظيم محتوياتها وطريقة معالجتها للرموز.</a:t>
            </a:r>
            <a:r>
              <a:rPr lang="en-US" altLang="en-US" sz="1700" dirty="0">
                <a:cs typeface="Simplified Arabic" pitchFamily="2" charset="-78"/>
              </a:rPr>
              <a:t> </a:t>
            </a:r>
            <a:endParaRPr lang="ar-SA" altLang="en-US" sz="1700" b="1" dirty="0">
              <a:cs typeface="Simplified Arabic" pitchFamily="2" charset="-78"/>
            </a:endParaRPr>
          </a:p>
        </p:txBody>
      </p:sp>
      <p:pic>
        <p:nvPicPr>
          <p:cNvPr id="11266" name="Picture 2" descr="Image result for se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212" y="907402"/>
            <a:ext cx="1565788" cy="15588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mess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444" y="4859888"/>
            <a:ext cx="1718098" cy="1718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228600"/>
            <a:ext cx="6486263" cy="584775"/>
          </a:xfrm>
          <a:prstGeom prst="rect">
            <a:avLst/>
          </a:prstGeom>
        </p:spPr>
        <p:txBody>
          <a:bodyPr wrap="none">
            <a:spAutoFit/>
          </a:bodyPr>
          <a:lstStyle/>
          <a:p>
            <a:r>
              <a:rPr lang="en-US" altLang="en-US" sz="3200" b="1" dirty="0"/>
              <a:t>Four basic factors for communication</a:t>
            </a:r>
            <a:endParaRPr lang="en-US" sz="3200" dirty="0"/>
          </a:p>
        </p:txBody>
      </p:sp>
      <p:sp>
        <p:nvSpPr>
          <p:cNvPr id="3" name="Rectangle 2"/>
          <p:cNvSpPr/>
          <p:nvPr/>
        </p:nvSpPr>
        <p:spPr>
          <a:xfrm>
            <a:off x="-1" y="1265903"/>
            <a:ext cx="7151169" cy="461665"/>
          </a:xfrm>
          <a:prstGeom prst="rect">
            <a:avLst/>
          </a:prstGeom>
        </p:spPr>
        <p:txBody>
          <a:bodyPr wrap="square">
            <a:spAutoFit/>
          </a:bodyPr>
          <a:lstStyle/>
          <a:p>
            <a:r>
              <a:rPr lang="en-US" altLang="en-US" sz="2400" b="1" dirty="0" smtClean="0">
                <a:cs typeface="Simplified Arabic" pitchFamily="2" charset="-78"/>
              </a:rPr>
              <a:t>1- The </a:t>
            </a:r>
            <a:r>
              <a:rPr lang="en-US" altLang="en-US" sz="2400" b="1" dirty="0">
                <a:cs typeface="Simplified Arabic" pitchFamily="2" charset="-78"/>
              </a:rPr>
              <a:t>sender: </a:t>
            </a:r>
            <a:endParaRPr lang="ar-EG" altLang="en-US" sz="2400" b="1" dirty="0" smtClean="0">
              <a:cs typeface="Simplified Arabic" pitchFamily="2" charset="-78"/>
            </a:endParaRPr>
          </a:p>
        </p:txBody>
      </p:sp>
      <p:sp>
        <p:nvSpPr>
          <p:cNvPr id="4" name="Rectangle 3"/>
          <p:cNvSpPr/>
          <p:nvPr/>
        </p:nvSpPr>
        <p:spPr>
          <a:xfrm>
            <a:off x="216790" y="2270222"/>
            <a:ext cx="7250809" cy="701731"/>
          </a:xfrm>
          <a:prstGeom prst="rect">
            <a:avLst/>
          </a:prstGeom>
        </p:spPr>
        <p:txBody>
          <a:bodyPr wrap="square">
            <a:spAutoFit/>
          </a:bodyPr>
          <a:lstStyle/>
          <a:p>
            <a:pPr algn="just" rtl="1">
              <a:lnSpc>
                <a:spcPct val="110000"/>
              </a:lnSpc>
              <a:spcAft>
                <a:spcPct val="30000"/>
              </a:spcAft>
            </a:pPr>
            <a:r>
              <a:rPr lang="ar-SA" altLang="en-US" b="1" dirty="0" smtClean="0">
                <a:cs typeface="Simplified Arabic" pitchFamily="2" charset="-78"/>
              </a:rPr>
              <a:t>هو </a:t>
            </a:r>
            <a:r>
              <a:rPr lang="ar-SA" altLang="en-US" b="1" dirty="0">
                <a:cs typeface="Simplified Arabic" pitchFamily="2" charset="-78"/>
              </a:rPr>
              <a:t>الطرف الاول فى عملية الاتصال وهو الشخص الذى يقوم بابلاغ الرسالة (الفكرة </a:t>
            </a:r>
            <a:r>
              <a:rPr lang="ar-EG" altLang="en-US" b="1" dirty="0">
                <a:cs typeface="Simplified Arabic" pitchFamily="2" charset="-78"/>
              </a:rPr>
              <a:t>ـ</a:t>
            </a:r>
            <a:r>
              <a:rPr lang="ar-SA" altLang="en-US" b="1" dirty="0">
                <a:cs typeface="Simplified Arabic" pitchFamily="2" charset="-78"/>
              </a:rPr>
              <a:t> المعلومة </a:t>
            </a:r>
            <a:r>
              <a:rPr lang="ar-EG" altLang="en-US" b="1" dirty="0">
                <a:cs typeface="Simplified Arabic" pitchFamily="2" charset="-78"/>
              </a:rPr>
              <a:t>ـ</a:t>
            </a:r>
            <a:r>
              <a:rPr lang="ar-SA" altLang="en-US" b="1" dirty="0">
                <a:cs typeface="Simplified Arabic" pitchFamily="2" charset="-78"/>
              </a:rPr>
              <a:t> الموضوع) </a:t>
            </a:r>
            <a:endParaRPr lang="ar-EG" altLang="en-US" b="1" dirty="0">
              <a:cs typeface="Simplified Arabic" pitchFamily="2" charset="-78"/>
            </a:endParaRPr>
          </a:p>
        </p:txBody>
      </p:sp>
      <p:sp>
        <p:nvSpPr>
          <p:cNvPr id="5" name="Rectangle 4"/>
          <p:cNvSpPr/>
          <p:nvPr/>
        </p:nvSpPr>
        <p:spPr>
          <a:xfrm>
            <a:off x="184835" y="2819252"/>
            <a:ext cx="2580660" cy="498598"/>
          </a:xfrm>
          <a:prstGeom prst="rect">
            <a:avLst/>
          </a:prstGeom>
        </p:spPr>
        <p:txBody>
          <a:bodyPr wrap="square">
            <a:spAutoFit/>
          </a:bodyPr>
          <a:lstStyle/>
          <a:p>
            <a:pPr>
              <a:lnSpc>
                <a:spcPct val="110000"/>
              </a:lnSpc>
              <a:spcAft>
                <a:spcPct val="30000"/>
              </a:spcAft>
            </a:pPr>
            <a:r>
              <a:rPr lang="en-US" altLang="en-US" sz="2400" b="1" dirty="0" smtClean="0">
                <a:cs typeface="Simplified Arabic" pitchFamily="2" charset="-78"/>
              </a:rPr>
              <a:t>2- The </a:t>
            </a:r>
            <a:r>
              <a:rPr lang="en-US" altLang="en-US" sz="2400" b="1" dirty="0">
                <a:cs typeface="Simplified Arabic" pitchFamily="2" charset="-78"/>
              </a:rPr>
              <a:t>message: </a:t>
            </a:r>
            <a:endParaRPr lang="ar-EG" altLang="en-US" sz="2400" b="1" dirty="0" smtClean="0">
              <a:cs typeface="Simplified Arabic" pitchFamily="2" charset="-78"/>
            </a:endParaRPr>
          </a:p>
        </p:txBody>
      </p:sp>
      <p:sp>
        <p:nvSpPr>
          <p:cNvPr id="6" name="Rectangle 5"/>
          <p:cNvSpPr/>
          <p:nvPr/>
        </p:nvSpPr>
        <p:spPr>
          <a:xfrm>
            <a:off x="3946556" y="1265903"/>
            <a:ext cx="1075936" cy="369332"/>
          </a:xfrm>
          <a:prstGeom prst="rect">
            <a:avLst/>
          </a:prstGeom>
        </p:spPr>
        <p:txBody>
          <a:bodyPr wrap="none">
            <a:spAutoFit/>
          </a:bodyPr>
          <a:lstStyle/>
          <a:p>
            <a:r>
              <a:rPr lang="ar-EG" altLang="en-US" b="1" dirty="0">
                <a:cs typeface="Simplified Arabic" pitchFamily="2" charset="-78"/>
              </a:rPr>
              <a:t>1ـ </a:t>
            </a:r>
            <a:r>
              <a:rPr lang="ar-SA" altLang="en-US" b="1" dirty="0">
                <a:cs typeface="Simplified Arabic" pitchFamily="2" charset="-78"/>
              </a:rPr>
              <a:t>المرسل: </a:t>
            </a:r>
            <a:endParaRPr lang="en-US" dirty="0"/>
          </a:p>
        </p:txBody>
      </p:sp>
      <p:sp>
        <p:nvSpPr>
          <p:cNvPr id="7" name="Rectangle 6"/>
          <p:cNvSpPr/>
          <p:nvPr/>
        </p:nvSpPr>
        <p:spPr>
          <a:xfrm>
            <a:off x="216790" y="1635235"/>
            <a:ext cx="7361422" cy="646331"/>
          </a:xfrm>
          <a:prstGeom prst="rect">
            <a:avLst/>
          </a:prstGeom>
        </p:spPr>
        <p:txBody>
          <a:bodyPr wrap="square">
            <a:spAutoFit/>
          </a:bodyPr>
          <a:lstStyle/>
          <a:p>
            <a:r>
              <a:rPr lang="en-US" altLang="en-US" b="1" dirty="0">
                <a:cs typeface="Simplified Arabic" pitchFamily="2" charset="-78"/>
              </a:rPr>
              <a:t>is the first party in the communication process and is the person who communicates the message (idea - information - subject)</a:t>
            </a:r>
            <a:endParaRPr lang="en-US" dirty="0"/>
          </a:p>
        </p:txBody>
      </p:sp>
      <p:sp>
        <p:nvSpPr>
          <p:cNvPr id="8" name="Rectangle 7"/>
          <p:cNvSpPr/>
          <p:nvPr/>
        </p:nvSpPr>
        <p:spPr>
          <a:xfrm>
            <a:off x="236453" y="3288622"/>
            <a:ext cx="8349565" cy="1920526"/>
          </a:xfrm>
          <a:prstGeom prst="rect">
            <a:avLst/>
          </a:prstGeom>
        </p:spPr>
        <p:txBody>
          <a:bodyPr wrap="square">
            <a:spAutoFit/>
          </a:bodyPr>
          <a:lstStyle/>
          <a:p>
            <a:pPr>
              <a:lnSpc>
                <a:spcPct val="110000"/>
              </a:lnSpc>
              <a:spcAft>
                <a:spcPct val="30000"/>
              </a:spcAft>
            </a:pPr>
            <a:r>
              <a:rPr lang="en-US" altLang="en-US" b="1" dirty="0">
                <a:cs typeface="Simplified Arabic" pitchFamily="2" charset="-78"/>
              </a:rPr>
              <a:t>It is the thing to be conveyed and it is the idea that is generated by the sender and organizes and arranges it so that it is suitable for transfer to the other party (the future) or the message represents a translation of ideas, terms, concepts, and symbols exchanged between the sender and the recipient, as this depends on the formulation of the message and the organization of its contents and the way it handles the symbols</a:t>
            </a:r>
            <a:r>
              <a:rPr lang="en-US" altLang="en-US" dirty="0">
                <a:cs typeface="Simplified Arabic" pitchFamily="2" charset="-78"/>
              </a:rPr>
              <a:t>.</a:t>
            </a:r>
            <a:endParaRPr lang="ar-EG" altLang="en-US" dirty="0">
              <a:cs typeface="Simplified Arabic" pitchFamily="2" charset="-78"/>
            </a:endParaRPr>
          </a:p>
        </p:txBody>
      </p:sp>
      <p:sp>
        <p:nvSpPr>
          <p:cNvPr id="9" name="Rectangle 8"/>
          <p:cNvSpPr/>
          <p:nvPr/>
        </p:nvSpPr>
        <p:spPr>
          <a:xfrm>
            <a:off x="3919624" y="2883885"/>
            <a:ext cx="1080745" cy="369332"/>
          </a:xfrm>
          <a:prstGeom prst="rect">
            <a:avLst/>
          </a:prstGeom>
        </p:spPr>
        <p:txBody>
          <a:bodyPr wrap="none">
            <a:spAutoFit/>
          </a:bodyPr>
          <a:lstStyle/>
          <a:p>
            <a:r>
              <a:rPr lang="ar-EG" altLang="en-US" b="1" dirty="0">
                <a:cs typeface="Simplified Arabic" pitchFamily="2" charset="-78"/>
              </a:rPr>
              <a:t>2ـ </a:t>
            </a:r>
            <a:r>
              <a:rPr lang="ar-SA" altLang="en-US" b="1" dirty="0">
                <a:cs typeface="Simplified Arabic" pitchFamily="2" charset="-78"/>
              </a:rPr>
              <a:t>الرسالة: </a:t>
            </a:r>
            <a:endParaRPr lang="en-US" dirty="0"/>
          </a:p>
        </p:txBody>
      </p:sp>
    </p:spTree>
    <p:custDataLst>
      <p:tags r:id="rId1"/>
    </p:custDataLst>
    <p:extLst>
      <p:ext uri="{BB962C8B-B14F-4D97-AF65-F5344CB8AC3E}">
        <p14:creationId xmlns:p14="http://schemas.microsoft.com/office/powerpoint/2010/main" val="228183570"/>
      </p:ext>
    </p:extLst>
  </p:cSld>
  <p:clrMapOvr>
    <a:masterClrMapping/>
  </p:clrMapOvr>
  <mc:AlternateContent xmlns:mc="http://schemas.openxmlformats.org/markup-compatibility/2006">
    <mc:Choice xmlns:p14="http://schemas.microsoft.com/office/powerpoint/2010/main" Requires="p14">
      <p:transition spd="slow" p14:dur="2500" advTm="131980">
        <p:checker/>
      </p:transition>
    </mc:Choice>
    <mc:Fallback>
      <p:transition spd="slow" advTm="13198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50"/>
                                  </p:iterate>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50"/>
                                  </p:iterate>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50"/>
                                  </p:iterate>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150"/>
                                  </p:iterate>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4608246" y="4430136"/>
            <a:ext cx="4112645" cy="397032"/>
          </a:xfrm>
          <a:prstGeom prst="rect">
            <a:avLst/>
          </a:prstGeom>
        </p:spPr>
        <p:txBody>
          <a:bodyPr wrap="square">
            <a:spAutoFit/>
          </a:bodyPr>
          <a:lstStyle/>
          <a:p>
            <a:pPr algn="just" rtl="1">
              <a:lnSpc>
                <a:spcPct val="110000"/>
              </a:lnSpc>
              <a:spcAft>
                <a:spcPct val="30000"/>
              </a:spcAft>
            </a:pPr>
            <a:r>
              <a:rPr lang="ar-EG" altLang="en-US" b="1" dirty="0" smtClean="0">
                <a:cs typeface="Simplified Arabic" pitchFamily="2" charset="-78"/>
              </a:rPr>
              <a:t>4ـ </a:t>
            </a:r>
            <a:r>
              <a:rPr lang="ar-SA" altLang="en-US" b="1" dirty="0">
                <a:cs typeface="Simplified Arabic" pitchFamily="2" charset="-78"/>
              </a:rPr>
              <a:t>المرسل </a:t>
            </a:r>
            <a:r>
              <a:rPr lang="ar-EG" altLang="en-US" b="1" dirty="0">
                <a:cs typeface="Simplified Arabic" pitchFamily="2" charset="-78"/>
              </a:rPr>
              <a:t>إ</a:t>
            </a:r>
            <a:r>
              <a:rPr lang="ar-SA" altLang="en-US" b="1" dirty="0">
                <a:cs typeface="Simplified Arabic" pitchFamily="2" charset="-78"/>
              </a:rPr>
              <a:t>ليه </a:t>
            </a:r>
            <a:r>
              <a:rPr lang="ar-EG" altLang="en-US" b="1" dirty="0">
                <a:cs typeface="Simplified Arabic" pitchFamily="2" charset="-78"/>
              </a:rPr>
              <a:t>(</a:t>
            </a:r>
            <a:r>
              <a:rPr lang="ar-SA" altLang="en-US" b="1" dirty="0">
                <a:cs typeface="Simplified Arabic" pitchFamily="2" charset="-78"/>
              </a:rPr>
              <a:t>المستقبل)</a:t>
            </a:r>
            <a:r>
              <a:rPr lang="ar-EG" altLang="en-US" b="1" dirty="0" smtClean="0">
                <a:cs typeface="Simplified Arabic" pitchFamily="2" charset="-78"/>
              </a:rPr>
              <a:t>:</a:t>
            </a:r>
          </a:p>
        </p:txBody>
      </p:sp>
      <p:sp>
        <p:nvSpPr>
          <p:cNvPr id="2" name="Rectangle 1"/>
          <p:cNvSpPr/>
          <p:nvPr/>
        </p:nvSpPr>
        <p:spPr>
          <a:xfrm>
            <a:off x="152400" y="1295400"/>
            <a:ext cx="8398568" cy="489365"/>
          </a:xfrm>
          <a:prstGeom prst="rect">
            <a:avLst/>
          </a:prstGeom>
        </p:spPr>
        <p:txBody>
          <a:bodyPr wrap="square">
            <a:spAutoFit/>
          </a:bodyPr>
          <a:lstStyle/>
          <a:p>
            <a:pPr>
              <a:lnSpc>
                <a:spcPct val="110000"/>
              </a:lnSpc>
              <a:spcAft>
                <a:spcPct val="30000"/>
              </a:spcAft>
            </a:pPr>
            <a:r>
              <a:rPr lang="en-US" altLang="en-US" sz="2400" b="1" dirty="0" smtClean="0">
                <a:cs typeface="Simplified Arabic" pitchFamily="2" charset="-78"/>
              </a:rPr>
              <a:t>3- The </a:t>
            </a:r>
            <a:r>
              <a:rPr lang="en-US" altLang="en-US" sz="2400" b="1" dirty="0">
                <a:cs typeface="Simplified Arabic" pitchFamily="2" charset="-78"/>
              </a:rPr>
              <a:t>means or channel of communication (means): </a:t>
            </a:r>
            <a:endParaRPr lang="ar-EG" altLang="en-US" sz="2400" b="1" dirty="0" smtClean="0">
              <a:cs typeface="Simplified Arabic" pitchFamily="2" charset="-78"/>
            </a:endParaRPr>
          </a:p>
        </p:txBody>
      </p:sp>
      <p:sp>
        <p:nvSpPr>
          <p:cNvPr id="5" name="Rectangle 2"/>
          <p:cNvSpPr>
            <a:spLocks noGrp="1" noChangeArrowheads="1"/>
          </p:cNvSpPr>
          <p:nvPr>
            <p:ph type="title"/>
          </p:nvPr>
        </p:nvSpPr>
        <p:spPr>
          <a:xfrm>
            <a:off x="1828800" y="803787"/>
            <a:ext cx="4920892" cy="427703"/>
          </a:xfrm>
        </p:spPr>
        <p:txBody>
          <a:bodyPr>
            <a:normAutofit fontScale="90000"/>
          </a:bodyPr>
          <a:lstStyle/>
          <a:p>
            <a:pPr rtl="1"/>
            <a:r>
              <a:rPr lang="ar-SA" altLang="en-US" sz="3200" b="1" dirty="0" smtClean="0"/>
              <a:t>اربع </a:t>
            </a:r>
            <a:r>
              <a:rPr lang="ar-EG" altLang="en-US" sz="3200" b="1" dirty="0" smtClean="0"/>
              <a:t>مكونات </a:t>
            </a:r>
            <a:r>
              <a:rPr lang="ar-SA" altLang="en-US" sz="3200" b="1" dirty="0" smtClean="0"/>
              <a:t>اساسية للاتصا</a:t>
            </a:r>
            <a:r>
              <a:rPr lang="ar-EG" altLang="en-US" sz="3200" b="1" dirty="0" smtClean="0"/>
              <a:t>ل</a:t>
            </a:r>
            <a:endParaRPr lang="en-US" altLang="en-US" sz="3200" b="1" dirty="0" smtClean="0"/>
          </a:p>
        </p:txBody>
      </p:sp>
      <p:sp>
        <p:nvSpPr>
          <p:cNvPr id="6" name="Rectangle 5"/>
          <p:cNvSpPr/>
          <p:nvPr/>
        </p:nvSpPr>
        <p:spPr>
          <a:xfrm>
            <a:off x="1447800" y="228600"/>
            <a:ext cx="6486263" cy="584775"/>
          </a:xfrm>
          <a:prstGeom prst="rect">
            <a:avLst/>
          </a:prstGeom>
        </p:spPr>
        <p:txBody>
          <a:bodyPr wrap="none">
            <a:spAutoFit/>
          </a:bodyPr>
          <a:lstStyle/>
          <a:p>
            <a:r>
              <a:rPr lang="en-US" altLang="en-US" sz="3200" b="1" dirty="0"/>
              <a:t>Four basic factors for communication</a:t>
            </a:r>
            <a:endParaRPr lang="en-US" sz="3200" dirty="0"/>
          </a:p>
        </p:txBody>
      </p:sp>
      <p:sp>
        <p:nvSpPr>
          <p:cNvPr id="4" name="Rectangle 3"/>
          <p:cNvSpPr/>
          <p:nvPr/>
        </p:nvSpPr>
        <p:spPr>
          <a:xfrm>
            <a:off x="201560" y="3481997"/>
            <a:ext cx="8716297" cy="701731"/>
          </a:xfrm>
          <a:prstGeom prst="rect">
            <a:avLst/>
          </a:prstGeom>
        </p:spPr>
        <p:txBody>
          <a:bodyPr wrap="square">
            <a:spAutoFit/>
          </a:bodyPr>
          <a:lstStyle/>
          <a:p>
            <a:pPr algn="just" rtl="1">
              <a:lnSpc>
                <a:spcPct val="110000"/>
              </a:lnSpc>
              <a:spcAft>
                <a:spcPct val="30000"/>
              </a:spcAft>
            </a:pPr>
            <a:r>
              <a:rPr lang="ar-SA" altLang="en-US" b="1" dirty="0" smtClean="0">
                <a:cs typeface="Simplified Arabic" pitchFamily="2" charset="-78"/>
              </a:rPr>
              <a:t>وهى </a:t>
            </a:r>
            <a:r>
              <a:rPr lang="ar-SA" altLang="en-US" b="1" dirty="0">
                <a:cs typeface="Simplified Arabic" pitchFamily="2" charset="-78"/>
              </a:rPr>
              <a:t>الادوات التى يستخدمها  المرسل لتحقيق عملية الاتصال وهى تتخذ شكل القول أو الكتابة أو السلوك أو حركة الجسم</a:t>
            </a:r>
            <a:r>
              <a:rPr lang="ar-EG" altLang="en-US" b="1" dirty="0">
                <a:cs typeface="Simplified Arabic" pitchFamily="2" charset="-78"/>
              </a:rPr>
              <a:t>. وهى تعد وسيطاً بين المرسل والمستقبل لوصول الرسالة، ولهذا يجب أن تكون  قناة مناسبة وشاملة ومتاحة.</a:t>
            </a:r>
          </a:p>
        </p:txBody>
      </p:sp>
      <p:sp>
        <p:nvSpPr>
          <p:cNvPr id="7" name="Rectangle 6"/>
          <p:cNvSpPr/>
          <p:nvPr/>
        </p:nvSpPr>
        <p:spPr>
          <a:xfrm>
            <a:off x="176980" y="4191000"/>
            <a:ext cx="4513951" cy="498598"/>
          </a:xfrm>
          <a:prstGeom prst="rect">
            <a:avLst/>
          </a:prstGeom>
        </p:spPr>
        <p:txBody>
          <a:bodyPr wrap="square">
            <a:spAutoFit/>
          </a:bodyPr>
          <a:lstStyle/>
          <a:p>
            <a:pPr algn="just">
              <a:lnSpc>
                <a:spcPct val="110000"/>
              </a:lnSpc>
              <a:spcAft>
                <a:spcPct val="30000"/>
              </a:spcAft>
            </a:pPr>
            <a:r>
              <a:rPr lang="en-US" altLang="en-US" sz="2400" b="1" dirty="0" smtClean="0">
                <a:cs typeface="Simplified Arabic" pitchFamily="2" charset="-78"/>
              </a:rPr>
              <a:t>4- The </a:t>
            </a:r>
            <a:r>
              <a:rPr lang="en-US" altLang="en-US" sz="2400" b="1" dirty="0">
                <a:cs typeface="Simplified Arabic" pitchFamily="2" charset="-78"/>
              </a:rPr>
              <a:t>addressee (the receiver): </a:t>
            </a:r>
            <a:endParaRPr lang="en-US" altLang="en-US" sz="2400" b="1" dirty="0" smtClean="0">
              <a:cs typeface="Simplified Arabic" pitchFamily="2" charset="-78"/>
            </a:endParaRPr>
          </a:p>
        </p:txBody>
      </p:sp>
      <p:sp>
        <p:nvSpPr>
          <p:cNvPr id="8" name="Rectangle 7"/>
          <p:cNvSpPr/>
          <p:nvPr/>
        </p:nvSpPr>
        <p:spPr>
          <a:xfrm>
            <a:off x="176980" y="1969431"/>
            <a:ext cx="8862535" cy="1311128"/>
          </a:xfrm>
          <a:prstGeom prst="rect">
            <a:avLst/>
          </a:prstGeom>
        </p:spPr>
        <p:txBody>
          <a:bodyPr wrap="square">
            <a:spAutoFit/>
          </a:bodyPr>
          <a:lstStyle/>
          <a:p>
            <a:pPr>
              <a:lnSpc>
                <a:spcPct val="110000"/>
              </a:lnSpc>
              <a:spcAft>
                <a:spcPct val="30000"/>
              </a:spcAft>
            </a:pPr>
            <a:r>
              <a:rPr lang="en-US" altLang="en-US" b="1" dirty="0">
                <a:cs typeface="Simplified Arabic" pitchFamily="2" charset="-78"/>
              </a:rPr>
              <a:t>It is the tools that the sender uses to achieve the communication process and it takes the form of say, writing, behavior or body movement. It is a mediator between the sender and the receiver for the message to arrive, and for this it must be an appropriate, comprehensive and available channel.</a:t>
            </a:r>
            <a:endParaRPr lang="ar-EG" altLang="en-US" b="1" dirty="0">
              <a:cs typeface="Simplified Arabic" pitchFamily="2" charset="-78"/>
            </a:endParaRPr>
          </a:p>
        </p:txBody>
      </p:sp>
      <p:sp>
        <p:nvSpPr>
          <p:cNvPr id="9" name="Rectangle 8"/>
          <p:cNvSpPr/>
          <p:nvPr/>
        </p:nvSpPr>
        <p:spPr>
          <a:xfrm>
            <a:off x="6069365" y="1600099"/>
            <a:ext cx="2986715" cy="369332"/>
          </a:xfrm>
          <a:prstGeom prst="rect">
            <a:avLst/>
          </a:prstGeom>
        </p:spPr>
        <p:txBody>
          <a:bodyPr wrap="none">
            <a:spAutoFit/>
          </a:bodyPr>
          <a:lstStyle/>
          <a:p>
            <a:r>
              <a:rPr lang="ar-EG" altLang="en-US" b="1" dirty="0">
                <a:cs typeface="Simplified Arabic" pitchFamily="2" charset="-78"/>
              </a:rPr>
              <a:t>3ـ </a:t>
            </a:r>
            <a:r>
              <a:rPr lang="ar-SA" altLang="en-US" b="1" dirty="0" smtClean="0">
                <a:cs typeface="Simplified Arabic" pitchFamily="2" charset="-78"/>
              </a:rPr>
              <a:t>وس</a:t>
            </a:r>
            <a:r>
              <a:rPr lang="ar-EG" altLang="en-US" b="1" dirty="0" smtClean="0">
                <a:cs typeface="Simplified Arabic" pitchFamily="2" charset="-78"/>
              </a:rPr>
              <a:t>يلة</a:t>
            </a:r>
            <a:r>
              <a:rPr lang="ar-SA" altLang="en-US" b="1" dirty="0" smtClean="0">
                <a:cs typeface="Simplified Arabic" pitchFamily="2" charset="-78"/>
              </a:rPr>
              <a:t> </a:t>
            </a:r>
            <a:r>
              <a:rPr lang="ar-SA" altLang="en-US" b="1" dirty="0">
                <a:cs typeface="Simplified Arabic" pitchFamily="2" charset="-78"/>
              </a:rPr>
              <a:t>أو قنا</a:t>
            </a:r>
            <a:r>
              <a:rPr lang="ar-EG" altLang="en-US" b="1" dirty="0">
                <a:cs typeface="Simplified Arabic" pitchFamily="2" charset="-78"/>
              </a:rPr>
              <a:t>ة</a:t>
            </a:r>
            <a:r>
              <a:rPr lang="ar-SA" altLang="en-US" b="1" dirty="0">
                <a:cs typeface="Simplified Arabic" pitchFamily="2" charset="-78"/>
              </a:rPr>
              <a:t> الاتصال</a:t>
            </a:r>
            <a:r>
              <a:rPr lang="ar-EG" altLang="en-US" b="1" dirty="0">
                <a:cs typeface="Simplified Arabic" pitchFamily="2" charset="-78"/>
              </a:rPr>
              <a:t> (الوسيلة):</a:t>
            </a:r>
            <a:r>
              <a:rPr lang="ar-SA" altLang="en-US" b="1" dirty="0">
                <a:cs typeface="Simplified Arabic" pitchFamily="2" charset="-78"/>
              </a:rPr>
              <a:t> </a:t>
            </a:r>
            <a:endParaRPr lang="en-US" dirty="0"/>
          </a:p>
        </p:txBody>
      </p:sp>
      <p:sp>
        <p:nvSpPr>
          <p:cNvPr id="10" name="Rectangle 9"/>
          <p:cNvSpPr/>
          <p:nvPr/>
        </p:nvSpPr>
        <p:spPr>
          <a:xfrm>
            <a:off x="609600" y="4850315"/>
            <a:ext cx="7162800" cy="701731"/>
          </a:xfrm>
          <a:prstGeom prst="rect">
            <a:avLst/>
          </a:prstGeom>
        </p:spPr>
        <p:txBody>
          <a:bodyPr wrap="square">
            <a:spAutoFit/>
          </a:bodyPr>
          <a:lstStyle/>
          <a:p>
            <a:pPr algn="just">
              <a:lnSpc>
                <a:spcPct val="110000"/>
              </a:lnSpc>
              <a:spcAft>
                <a:spcPct val="30000"/>
              </a:spcAft>
            </a:pPr>
            <a:r>
              <a:rPr lang="en-US" altLang="en-US" b="1" dirty="0">
                <a:cs typeface="Simplified Arabic" pitchFamily="2" charset="-78"/>
              </a:rPr>
              <a:t>It represents the other party that receives the message and receives it and interprets it through the means of communication. </a:t>
            </a:r>
            <a:endParaRPr lang="ar-EG" altLang="en-US" b="1" dirty="0">
              <a:cs typeface="Simplified Arabic" pitchFamily="2" charset="-78"/>
            </a:endParaRPr>
          </a:p>
        </p:txBody>
      </p:sp>
      <p:sp>
        <p:nvSpPr>
          <p:cNvPr id="11" name="Rectangle 10"/>
          <p:cNvSpPr/>
          <p:nvPr/>
        </p:nvSpPr>
        <p:spPr>
          <a:xfrm>
            <a:off x="3200400" y="5715000"/>
            <a:ext cx="4572000" cy="701731"/>
          </a:xfrm>
          <a:prstGeom prst="rect">
            <a:avLst/>
          </a:prstGeom>
        </p:spPr>
        <p:txBody>
          <a:bodyPr>
            <a:spAutoFit/>
          </a:bodyPr>
          <a:lstStyle/>
          <a:p>
            <a:pPr algn="just" rtl="1">
              <a:lnSpc>
                <a:spcPct val="110000"/>
              </a:lnSpc>
              <a:spcAft>
                <a:spcPct val="30000"/>
              </a:spcAft>
            </a:pPr>
            <a:r>
              <a:rPr lang="ar-SA" altLang="en-US" b="1" dirty="0">
                <a:cs typeface="Simplified Arabic" pitchFamily="2" charset="-78"/>
              </a:rPr>
              <a:t>وهو يمثل الطرف الاخر الذى يتلقى الرسالة ويقوم باستقبالها وتفسيرها من خلال وسيلة الاتصال. </a:t>
            </a:r>
            <a:r>
              <a:rPr lang="ar-EG" altLang="en-US" b="1" dirty="0">
                <a:cs typeface="Simplified Arabic" pitchFamily="2" charset="-78"/>
              </a:rPr>
              <a:t> </a:t>
            </a:r>
          </a:p>
        </p:txBody>
      </p:sp>
    </p:spTree>
    <p:custDataLst>
      <p:tags r:id="rId1"/>
    </p:custDataLst>
    <p:extLst>
      <p:ext uri="{BB962C8B-B14F-4D97-AF65-F5344CB8AC3E}">
        <p14:creationId xmlns:p14="http://schemas.microsoft.com/office/powerpoint/2010/main" val="4157680028"/>
      </p:ext>
    </p:extLst>
  </p:cSld>
  <p:clrMapOvr>
    <a:masterClrMapping/>
  </p:clrMapOvr>
  <mc:AlternateContent xmlns:mc="http://schemas.openxmlformats.org/markup-compatibility/2006">
    <mc:Choice xmlns:p14="http://schemas.microsoft.com/office/powerpoint/2010/main" Requires="p14">
      <p:transition spd="slow" p14:dur="2500" advTm="122609">
        <p:checker/>
      </p:transition>
    </mc:Choice>
    <mc:Fallback>
      <p:transition spd="slow" advTm="122609">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50"/>
                                  </p:iterate>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50"/>
                                  </p:iterate>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50"/>
                                  </p:iterate>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150"/>
                                  </p:iterate>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457200" y="188913"/>
            <a:ext cx="8505824" cy="7254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pPr algn="r" rtl="1" eaLnBrk="1" hangingPunct="1"/>
            <a:r>
              <a:rPr lang="ar-SA" altLang="en-US" sz="3200" b="1" dirty="0" smtClean="0"/>
              <a:t>عناصر الاتصال ومكوناته</a:t>
            </a:r>
            <a:r>
              <a:rPr lang="ar-EG" altLang="en-US" sz="3200" b="1" dirty="0" smtClean="0"/>
              <a:t>      </a:t>
            </a:r>
            <a:r>
              <a:rPr lang="en-US" altLang="en-US" sz="3200" b="1" dirty="0" smtClean="0"/>
              <a:t>Communications Elements        </a:t>
            </a:r>
            <a:endParaRPr lang="en-GB" altLang="en-US" sz="3200" b="1" dirty="0" smtClean="0"/>
          </a:p>
        </p:txBody>
      </p:sp>
      <p:sp>
        <p:nvSpPr>
          <p:cNvPr id="5" name="Rectangle 6"/>
          <p:cNvSpPr txBox="1">
            <a:spLocks noChangeArrowheads="1"/>
          </p:cNvSpPr>
          <p:nvPr/>
        </p:nvSpPr>
        <p:spPr bwMode="auto">
          <a:xfrm>
            <a:off x="3679723" y="1568103"/>
            <a:ext cx="5268913" cy="5517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buFont typeface="Wingdings" pitchFamily="2" charset="2"/>
              <a:buNone/>
            </a:pPr>
            <a:r>
              <a:rPr lang="ar-SA" altLang="en-US" sz="2000" b="1" dirty="0" smtClean="0"/>
              <a:t>1- المرسل أو القائم بالاتصال أوالطرف الأول في الاتصال</a:t>
            </a:r>
          </a:p>
        </p:txBody>
      </p:sp>
      <p:sp>
        <p:nvSpPr>
          <p:cNvPr id="3" name="Rectangle 2"/>
          <p:cNvSpPr/>
          <p:nvPr/>
        </p:nvSpPr>
        <p:spPr>
          <a:xfrm>
            <a:off x="304800" y="1277034"/>
            <a:ext cx="5638800" cy="369332"/>
          </a:xfrm>
          <a:prstGeom prst="rect">
            <a:avLst/>
          </a:prstGeom>
        </p:spPr>
        <p:txBody>
          <a:bodyPr wrap="square">
            <a:spAutoFit/>
          </a:bodyPr>
          <a:lstStyle/>
          <a:p>
            <a:r>
              <a:rPr lang="en-US" b="1" dirty="0"/>
              <a:t>1- The sender, the caller, or the first party in the call</a:t>
            </a:r>
          </a:p>
        </p:txBody>
      </p:sp>
      <p:sp>
        <p:nvSpPr>
          <p:cNvPr id="6" name="Rectangle 5"/>
          <p:cNvSpPr/>
          <p:nvPr/>
        </p:nvSpPr>
        <p:spPr>
          <a:xfrm>
            <a:off x="304800" y="5383612"/>
            <a:ext cx="4572000" cy="923330"/>
          </a:xfrm>
          <a:prstGeom prst="rect">
            <a:avLst/>
          </a:prstGeom>
        </p:spPr>
        <p:txBody>
          <a:bodyPr>
            <a:spAutoFit/>
          </a:bodyPr>
          <a:lstStyle/>
          <a:p>
            <a:r>
              <a:rPr lang="en-US" b="1" dirty="0"/>
              <a:t>6- The communication environment or the context in which the communication takes place.</a:t>
            </a:r>
          </a:p>
        </p:txBody>
      </p:sp>
      <p:sp>
        <p:nvSpPr>
          <p:cNvPr id="7" name="Rectangle 6"/>
          <p:cNvSpPr/>
          <p:nvPr/>
        </p:nvSpPr>
        <p:spPr>
          <a:xfrm>
            <a:off x="326923" y="4648200"/>
            <a:ext cx="2950038" cy="369332"/>
          </a:xfrm>
          <a:prstGeom prst="rect">
            <a:avLst/>
          </a:prstGeom>
        </p:spPr>
        <p:txBody>
          <a:bodyPr wrap="none">
            <a:spAutoFit/>
          </a:bodyPr>
          <a:lstStyle/>
          <a:p>
            <a:r>
              <a:rPr lang="en-US" b="1" dirty="0"/>
              <a:t>5- Echo returned or feedback</a:t>
            </a:r>
          </a:p>
        </p:txBody>
      </p:sp>
      <p:sp>
        <p:nvSpPr>
          <p:cNvPr id="8" name="Rectangle 7"/>
          <p:cNvSpPr/>
          <p:nvPr/>
        </p:nvSpPr>
        <p:spPr>
          <a:xfrm>
            <a:off x="317090" y="3800473"/>
            <a:ext cx="2307042" cy="369332"/>
          </a:xfrm>
          <a:prstGeom prst="rect">
            <a:avLst/>
          </a:prstGeom>
        </p:spPr>
        <p:txBody>
          <a:bodyPr wrap="none">
            <a:spAutoFit/>
          </a:bodyPr>
          <a:lstStyle/>
          <a:p>
            <a:r>
              <a:rPr lang="en-US" b="1" dirty="0"/>
              <a:t>4- Channel or medium</a:t>
            </a:r>
          </a:p>
        </p:txBody>
      </p:sp>
      <p:sp>
        <p:nvSpPr>
          <p:cNvPr id="9" name="Rectangle 8"/>
          <p:cNvSpPr/>
          <p:nvPr/>
        </p:nvSpPr>
        <p:spPr>
          <a:xfrm>
            <a:off x="201538" y="3127283"/>
            <a:ext cx="5845323" cy="369332"/>
          </a:xfrm>
          <a:prstGeom prst="rect">
            <a:avLst/>
          </a:prstGeom>
        </p:spPr>
        <p:txBody>
          <a:bodyPr wrap="square">
            <a:spAutoFit/>
          </a:bodyPr>
          <a:lstStyle/>
          <a:p>
            <a:r>
              <a:rPr lang="en-US" b="1" dirty="0"/>
              <a:t>3- The recipient or the other party in the communication</a:t>
            </a:r>
          </a:p>
        </p:txBody>
      </p:sp>
      <p:sp>
        <p:nvSpPr>
          <p:cNvPr id="10" name="Rectangle 9"/>
          <p:cNvSpPr/>
          <p:nvPr/>
        </p:nvSpPr>
        <p:spPr>
          <a:xfrm>
            <a:off x="457200" y="2415808"/>
            <a:ext cx="1652119" cy="369332"/>
          </a:xfrm>
          <a:prstGeom prst="rect">
            <a:avLst/>
          </a:prstGeom>
        </p:spPr>
        <p:txBody>
          <a:bodyPr wrap="none">
            <a:spAutoFit/>
          </a:bodyPr>
          <a:lstStyle/>
          <a:p>
            <a:r>
              <a:rPr lang="en-US" b="1" dirty="0"/>
              <a:t>2- The message</a:t>
            </a:r>
          </a:p>
        </p:txBody>
      </p:sp>
      <p:sp>
        <p:nvSpPr>
          <p:cNvPr id="11" name="Rectangle 10"/>
          <p:cNvSpPr/>
          <p:nvPr/>
        </p:nvSpPr>
        <p:spPr>
          <a:xfrm>
            <a:off x="5127076" y="5860337"/>
            <a:ext cx="3799437" cy="369332"/>
          </a:xfrm>
          <a:prstGeom prst="rect">
            <a:avLst/>
          </a:prstGeom>
        </p:spPr>
        <p:txBody>
          <a:bodyPr wrap="none">
            <a:spAutoFit/>
          </a:bodyPr>
          <a:lstStyle/>
          <a:p>
            <a:pPr algn="r" rtl="1">
              <a:buFont typeface="Wingdings" pitchFamily="2" charset="2"/>
              <a:buNone/>
            </a:pPr>
            <a:r>
              <a:rPr lang="ar-SA" altLang="en-US" b="1" dirty="0"/>
              <a:t>6- بيئة الاتصال أو السياق الذي يتم فيه الاتصال.</a:t>
            </a:r>
            <a:endParaRPr lang="en-GB" altLang="en-US" b="1" dirty="0"/>
          </a:p>
        </p:txBody>
      </p:sp>
      <p:sp>
        <p:nvSpPr>
          <p:cNvPr id="12" name="Rectangle 11"/>
          <p:cNvSpPr/>
          <p:nvPr/>
        </p:nvSpPr>
        <p:spPr>
          <a:xfrm>
            <a:off x="6183454" y="5014280"/>
            <a:ext cx="2743059" cy="369332"/>
          </a:xfrm>
          <a:prstGeom prst="rect">
            <a:avLst/>
          </a:prstGeom>
        </p:spPr>
        <p:txBody>
          <a:bodyPr wrap="none">
            <a:spAutoFit/>
          </a:bodyPr>
          <a:lstStyle/>
          <a:p>
            <a:pPr algn="r" rtl="1">
              <a:buFont typeface="Wingdings" pitchFamily="2" charset="2"/>
              <a:buNone/>
            </a:pPr>
            <a:r>
              <a:rPr lang="ar-EG" altLang="en-US" b="1" dirty="0" smtClean="0"/>
              <a:t>5</a:t>
            </a:r>
            <a:r>
              <a:rPr lang="ar-SA" altLang="en-US" b="1" dirty="0" smtClean="0"/>
              <a:t>- </a:t>
            </a:r>
            <a:r>
              <a:rPr lang="ar-SA" altLang="en-US" b="1" dirty="0"/>
              <a:t>رجع الصدى أو التغذية الراجعة</a:t>
            </a:r>
            <a:endParaRPr lang="ar-EG" altLang="en-US" b="1" dirty="0"/>
          </a:p>
        </p:txBody>
      </p:sp>
      <p:sp>
        <p:nvSpPr>
          <p:cNvPr id="13" name="Rectangle 12"/>
          <p:cNvSpPr/>
          <p:nvPr/>
        </p:nvSpPr>
        <p:spPr>
          <a:xfrm>
            <a:off x="7126499" y="4111473"/>
            <a:ext cx="1673855" cy="369332"/>
          </a:xfrm>
          <a:prstGeom prst="rect">
            <a:avLst/>
          </a:prstGeom>
        </p:spPr>
        <p:txBody>
          <a:bodyPr wrap="none">
            <a:spAutoFit/>
          </a:bodyPr>
          <a:lstStyle/>
          <a:p>
            <a:pPr algn="r" rtl="1">
              <a:buFont typeface="Wingdings" pitchFamily="2" charset="2"/>
              <a:buNone/>
            </a:pPr>
            <a:r>
              <a:rPr lang="ar-SA" altLang="en-US" b="1" dirty="0"/>
              <a:t>4- القناة أو الوسيلة</a:t>
            </a:r>
          </a:p>
        </p:txBody>
      </p:sp>
      <p:sp>
        <p:nvSpPr>
          <p:cNvPr id="14" name="Rectangle 13"/>
          <p:cNvSpPr/>
          <p:nvPr/>
        </p:nvSpPr>
        <p:spPr>
          <a:xfrm>
            <a:off x="5304363" y="3278609"/>
            <a:ext cx="3644273" cy="369332"/>
          </a:xfrm>
          <a:prstGeom prst="rect">
            <a:avLst/>
          </a:prstGeom>
        </p:spPr>
        <p:txBody>
          <a:bodyPr wrap="square">
            <a:spAutoFit/>
          </a:bodyPr>
          <a:lstStyle/>
          <a:p>
            <a:pPr algn="r" rtl="1">
              <a:buFont typeface="Wingdings" pitchFamily="2" charset="2"/>
              <a:buNone/>
            </a:pPr>
            <a:r>
              <a:rPr lang="ar-SA" altLang="en-US" b="1" dirty="0" smtClean="0"/>
              <a:t>3- </a:t>
            </a:r>
            <a:r>
              <a:rPr lang="ar-SA" altLang="en-US" b="1" dirty="0"/>
              <a:t>المستقبل أو الطرف الآخر في الاتصال</a:t>
            </a:r>
            <a:endParaRPr lang="ar-EG" altLang="en-US" b="1" dirty="0"/>
          </a:p>
        </p:txBody>
      </p:sp>
      <p:sp>
        <p:nvSpPr>
          <p:cNvPr id="15" name="Rectangle 14"/>
          <p:cNvSpPr/>
          <p:nvPr/>
        </p:nvSpPr>
        <p:spPr>
          <a:xfrm>
            <a:off x="5614357" y="2277308"/>
            <a:ext cx="3276601" cy="369332"/>
          </a:xfrm>
          <a:prstGeom prst="rect">
            <a:avLst/>
          </a:prstGeom>
        </p:spPr>
        <p:txBody>
          <a:bodyPr wrap="square">
            <a:spAutoFit/>
          </a:bodyPr>
          <a:lstStyle/>
          <a:p>
            <a:pPr algn="r" rtl="1">
              <a:buFont typeface="Wingdings" pitchFamily="2" charset="2"/>
              <a:buNone/>
            </a:pPr>
            <a:r>
              <a:rPr lang="ar-SA" altLang="en-US" b="1" dirty="0" smtClean="0"/>
              <a:t>2- </a:t>
            </a:r>
            <a:r>
              <a:rPr lang="ar-SA" altLang="en-US" b="1" dirty="0"/>
              <a:t>الرسالة</a:t>
            </a:r>
            <a:endParaRPr lang="ar-EG" altLang="en-US" b="1" dirty="0"/>
          </a:p>
        </p:txBody>
      </p:sp>
    </p:spTree>
    <p:custDataLst>
      <p:tags r:id="rId1"/>
    </p:custDataLst>
    <p:extLst>
      <p:ext uri="{BB962C8B-B14F-4D97-AF65-F5344CB8AC3E}">
        <p14:creationId xmlns:p14="http://schemas.microsoft.com/office/powerpoint/2010/main" val="1861527700"/>
      </p:ext>
    </p:extLst>
  </p:cSld>
  <p:clrMapOvr>
    <a:masterClrMapping/>
  </p:clrMapOvr>
  <mc:AlternateContent xmlns:mc="http://schemas.openxmlformats.org/markup-compatibility/2006">
    <mc:Choice xmlns:p14="http://schemas.microsoft.com/office/powerpoint/2010/main" Requires="p14">
      <p:transition spd="slow" p14:dur="2500" advTm="70401">
        <p:checker/>
      </p:transition>
    </mc:Choice>
    <mc:Fallback>
      <p:transition spd="slow" advTm="70401">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50"/>
                                  </p:iterate>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50"/>
                                  </p:iterate>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50"/>
                                  </p:iterate>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150"/>
                                  </p:iterate>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150"/>
                                  </p:iterate>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type="lt">
                                    <p:tmAbs val="150"/>
                                  </p:iterate>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150"/>
                                  </p:iterate>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type="lt">
                                    <p:tmAbs val="150"/>
                                  </p:iterate>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185738"/>
            <a:ext cx="854935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hangingPunct="1"/>
            <a:r>
              <a:rPr lang="ar-EG" altLang="en-US" sz="3200" b="1" dirty="0" smtClean="0"/>
              <a:t>المرسل </a:t>
            </a:r>
            <a:r>
              <a:rPr lang="ar-SA" altLang="en-US" sz="3200" b="1" dirty="0" smtClean="0"/>
              <a:t>:</a:t>
            </a:r>
            <a:r>
              <a:rPr lang="en-US" altLang="en-US" sz="3200" b="1" dirty="0" smtClean="0"/>
              <a:t>Sender                                                         </a:t>
            </a:r>
            <a:endParaRPr lang="en-US" altLang="en-US" sz="3200" b="1" dirty="0"/>
          </a:p>
        </p:txBody>
      </p:sp>
      <p:sp>
        <p:nvSpPr>
          <p:cNvPr id="5" name="Rectangle 5"/>
          <p:cNvSpPr txBox="1">
            <a:spLocks noChangeArrowheads="1"/>
          </p:cNvSpPr>
          <p:nvPr/>
        </p:nvSpPr>
        <p:spPr bwMode="auto">
          <a:xfrm>
            <a:off x="852691" y="3886200"/>
            <a:ext cx="7993985" cy="1066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rtl="1">
              <a:buFont typeface="Wingdings" pitchFamily="2" charset="2"/>
              <a:buNone/>
            </a:pPr>
            <a:r>
              <a:rPr lang="ar-EG" altLang="en-US" sz="2400" b="1" dirty="0" smtClean="0">
                <a:cs typeface="+mj-cs"/>
              </a:rPr>
              <a:t>هو الطرف الذى يقوم بارسال رسالة الى طرف اخر (فرد او اكثر ) . </a:t>
            </a:r>
          </a:p>
          <a:p>
            <a:pPr algn="just" rtl="1">
              <a:buFont typeface="Wingdings" pitchFamily="2" charset="2"/>
              <a:buNone/>
            </a:pPr>
            <a:r>
              <a:rPr lang="ar-EG" altLang="en-US" sz="2400" b="1" dirty="0" smtClean="0">
                <a:cs typeface="+mj-cs"/>
              </a:rPr>
              <a:t>المرسل : معلم – مدرب – طبيب – محاضر</a:t>
            </a:r>
            <a:endParaRPr lang="en-GB" altLang="en-US" sz="2400" b="1" dirty="0">
              <a:cs typeface="+mj-cs"/>
            </a:endParaRPr>
          </a:p>
        </p:txBody>
      </p:sp>
      <p:sp>
        <p:nvSpPr>
          <p:cNvPr id="3" name="Rectangle 2"/>
          <p:cNvSpPr/>
          <p:nvPr/>
        </p:nvSpPr>
        <p:spPr>
          <a:xfrm>
            <a:off x="479323" y="2018498"/>
            <a:ext cx="8229600" cy="1384995"/>
          </a:xfrm>
          <a:prstGeom prst="rect">
            <a:avLst/>
          </a:prstGeom>
        </p:spPr>
        <p:txBody>
          <a:bodyPr wrap="square">
            <a:spAutoFit/>
          </a:bodyPr>
          <a:lstStyle/>
          <a:p>
            <a:r>
              <a:rPr lang="en-US" sz="2800" dirty="0"/>
              <a:t>It is the party that sends a message to another party (one or more individuals).</a:t>
            </a:r>
          </a:p>
          <a:p>
            <a:r>
              <a:rPr lang="en-US" sz="2800" dirty="0"/>
              <a:t>The sender: teacher - trainer - doctor - </a:t>
            </a:r>
            <a:r>
              <a:rPr lang="en-US" sz="2800" dirty="0" smtClean="0"/>
              <a:t>lecturer</a:t>
            </a:r>
            <a:endParaRPr lang="en-US" sz="2800" dirty="0"/>
          </a:p>
        </p:txBody>
      </p:sp>
    </p:spTree>
    <p:custDataLst>
      <p:tags r:id="rId1"/>
    </p:custDataLst>
    <p:extLst>
      <p:ext uri="{BB962C8B-B14F-4D97-AF65-F5344CB8AC3E}">
        <p14:creationId xmlns:p14="http://schemas.microsoft.com/office/powerpoint/2010/main" val="1881852364"/>
      </p:ext>
    </p:extLst>
  </p:cSld>
  <p:clrMapOvr>
    <a:masterClrMapping/>
  </p:clrMapOvr>
  <mc:AlternateContent xmlns:mc="http://schemas.openxmlformats.org/markup-compatibility/2006">
    <mc:Choice xmlns:p14="http://schemas.microsoft.com/office/powerpoint/2010/main" Requires="p14">
      <p:transition spd="slow" p14:dur="2500" advTm="28912">
        <p:checker/>
      </p:transition>
    </mc:Choice>
    <mc:Fallback>
      <p:transition spd="slow" advTm="28912">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t>
            </a:r>
            <a:endParaRPr lang="en-US" dirty="0"/>
          </a:p>
        </p:txBody>
      </p:sp>
      <p:sp>
        <p:nvSpPr>
          <p:cNvPr id="3" name="Content Placeholder 2"/>
          <p:cNvSpPr>
            <a:spLocks noGrp="1"/>
          </p:cNvSpPr>
          <p:nvPr>
            <p:ph idx="1"/>
          </p:nvPr>
        </p:nvSpPr>
        <p:spPr>
          <a:xfrm>
            <a:off x="457200" y="2286000"/>
            <a:ext cx="8534400" cy="1295400"/>
          </a:xfrm>
        </p:spPr>
        <p:txBody>
          <a:bodyPr>
            <a:normAutofit/>
          </a:bodyPr>
          <a:lstStyle/>
          <a:p>
            <a:r>
              <a:rPr lang="en-US" dirty="0" smtClean="0"/>
              <a:t>Getting the first introductory knowledge about communications (definitions , important , Kinds) </a:t>
            </a:r>
          </a:p>
        </p:txBody>
      </p:sp>
      <p:sp>
        <p:nvSpPr>
          <p:cNvPr id="4" name="Rectangle 3"/>
          <p:cNvSpPr/>
          <p:nvPr/>
        </p:nvSpPr>
        <p:spPr>
          <a:xfrm>
            <a:off x="228600" y="4163284"/>
            <a:ext cx="8470490" cy="461665"/>
          </a:xfrm>
          <a:prstGeom prst="rect">
            <a:avLst/>
          </a:prstGeom>
        </p:spPr>
        <p:txBody>
          <a:bodyPr wrap="square">
            <a:spAutoFit/>
          </a:bodyPr>
          <a:lstStyle/>
          <a:p>
            <a:pPr algn="r" rtl="1"/>
            <a:r>
              <a:rPr lang="ar-EG" sz="2400" b="1" dirty="0"/>
              <a:t>الحصول على المعرفة التمهيدية الأولى حول الاتصالات (التعاريف ، </a:t>
            </a:r>
            <a:r>
              <a:rPr lang="ar-EG" sz="2400" b="1" dirty="0" smtClean="0"/>
              <a:t>الاهمية، الأنواع</a:t>
            </a:r>
            <a:r>
              <a:rPr lang="ar-EG" sz="2400" b="1" dirty="0"/>
              <a:t>)</a:t>
            </a:r>
            <a:endParaRPr lang="en-US" sz="2400" b="1" dirty="0"/>
          </a:p>
        </p:txBody>
      </p:sp>
    </p:spTree>
    <p:custDataLst>
      <p:tags r:id="rId1"/>
    </p:custDataLst>
    <p:extLst>
      <p:ext uri="{BB962C8B-B14F-4D97-AF65-F5344CB8AC3E}">
        <p14:creationId xmlns:p14="http://schemas.microsoft.com/office/powerpoint/2010/main" val="2108650459"/>
      </p:ext>
    </p:extLst>
  </p:cSld>
  <p:clrMapOvr>
    <a:masterClrMapping/>
  </p:clrMapOvr>
  <mc:AlternateContent xmlns:mc="http://schemas.openxmlformats.org/markup-compatibility/2006">
    <mc:Choice xmlns:p14="http://schemas.microsoft.com/office/powerpoint/2010/main" Requires="p14">
      <p:transition spd="slow" p14:dur="2500" advTm="24767">
        <p:checker/>
      </p:transition>
    </mc:Choice>
    <mc:Fallback>
      <p:transition spd="slow" advTm="24767">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2" descr="Image result for التشفي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382000" cy="62930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4093099"/>
      </p:ext>
    </p:extLst>
  </p:cSld>
  <p:clrMapOvr>
    <a:masterClrMapping/>
  </p:clrMapOvr>
  <mc:AlternateContent xmlns:mc="http://schemas.openxmlformats.org/markup-compatibility/2006">
    <mc:Choice xmlns:p14="http://schemas.microsoft.com/office/powerpoint/2010/main" Requires="p14">
      <p:transition spd="slow" p14:dur="2500" advTm="5650">
        <p:checker/>
      </p:transition>
    </mc:Choice>
    <mc:Fallback>
      <p:transition spd="slow" advTm="565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066800" y="185738"/>
            <a:ext cx="793975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hangingPunct="1"/>
            <a:r>
              <a:rPr lang="ar-SA" altLang="en-US" sz="3200" b="1" dirty="0" smtClean="0"/>
              <a:t>الترميز:</a:t>
            </a:r>
            <a:r>
              <a:rPr lang="en-US" altLang="en-US" sz="3200" b="1" dirty="0" smtClean="0"/>
              <a:t>Encoding                                              </a:t>
            </a:r>
            <a:endParaRPr lang="en-US" altLang="en-US" sz="3200" b="1" dirty="0"/>
          </a:p>
        </p:txBody>
      </p:sp>
      <p:sp>
        <p:nvSpPr>
          <p:cNvPr id="5" name="Rectangle 5"/>
          <p:cNvSpPr txBox="1">
            <a:spLocks noChangeArrowheads="1"/>
          </p:cNvSpPr>
          <p:nvPr/>
        </p:nvSpPr>
        <p:spPr bwMode="auto">
          <a:xfrm>
            <a:off x="201202" y="3401321"/>
            <a:ext cx="8679785" cy="914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rtl="1">
              <a:buFont typeface="Wingdings" pitchFamily="2" charset="2"/>
              <a:buNone/>
            </a:pPr>
            <a:r>
              <a:rPr lang="ar-SA" altLang="en-US" sz="2400" b="1" dirty="0" smtClean="0">
                <a:cs typeface="+mj-cs"/>
              </a:rPr>
              <a:t>وضع المعنى المراد في شكل رموز (فيترجم المعنى بكلمات </a:t>
            </a:r>
            <a:r>
              <a:rPr lang="en-US" altLang="en-US" sz="2400" b="1" dirty="0" smtClean="0">
                <a:cs typeface="+mj-cs"/>
              </a:rPr>
              <a:t> </a:t>
            </a:r>
            <a:r>
              <a:rPr lang="ar-SA" altLang="en-US" sz="2400" b="1" dirty="0" smtClean="0">
                <a:cs typeface="+mj-cs"/>
              </a:rPr>
              <a:t>وأفكار وآراء وأصوات وتعبيرات جسدية) تؤلف جميعها</a:t>
            </a:r>
            <a:r>
              <a:rPr lang="en-US" altLang="en-US" sz="2400" b="1" dirty="0" smtClean="0">
                <a:cs typeface="+mj-cs"/>
              </a:rPr>
              <a:t> </a:t>
            </a:r>
            <a:r>
              <a:rPr lang="ar-SA" altLang="en-US" sz="2400" b="1" dirty="0" smtClean="0">
                <a:cs typeface="+mj-cs"/>
              </a:rPr>
              <a:t> الرسالة.</a:t>
            </a:r>
            <a:endParaRPr lang="en-GB" altLang="en-US" sz="2400" b="1" dirty="0">
              <a:cs typeface="+mj-cs"/>
            </a:endParaRPr>
          </a:p>
        </p:txBody>
      </p:sp>
      <p:pic>
        <p:nvPicPr>
          <p:cNvPr id="19458" name="Picture 2" descr="Image result for التشفي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523999"/>
            <a:ext cx="4651375" cy="2040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882" y="1371600"/>
            <a:ext cx="8433518" cy="1815882"/>
          </a:xfrm>
          <a:prstGeom prst="rect">
            <a:avLst/>
          </a:prstGeom>
        </p:spPr>
        <p:txBody>
          <a:bodyPr wrap="square">
            <a:spAutoFit/>
          </a:bodyPr>
          <a:lstStyle/>
          <a:p>
            <a:pPr algn="just"/>
            <a:r>
              <a:rPr lang="en-US" sz="2800" dirty="0"/>
              <a:t>Putting the meaning in the form of symbols (in the translations of the meaning with words, ideas, opinions, voices and physical expressions) all compose the message.</a:t>
            </a:r>
          </a:p>
        </p:txBody>
      </p:sp>
    </p:spTree>
    <p:custDataLst>
      <p:tags r:id="rId1"/>
    </p:custDataLst>
    <p:extLst>
      <p:ext uri="{BB962C8B-B14F-4D97-AF65-F5344CB8AC3E}">
        <p14:creationId xmlns:p14="http://schemas.microsoft.com/office/powerpoint/2010/main" val="2312136338"/>
      </p:ext>
    </p:extLst>
  </p:cSld>
  <p:clrMapOvr>
    <a:masterClrMapping/>
  </p:clrMapOvr>
  <mc:AlternateContent xmlns:mc="http://schemas.openxmlformats.org/markup-compatibility/2006">
    <mc:Choice xmlns:p14="http://schemas.microsoft.com/office/powerpoint/2010/main" Requires="p14">
      <p:transition spd="slow" p14:dur="2500" advTm="39773">
        <p:checker/>
      </p:transition>
    </mc:Choice>
    <mc:Fallback>
      <p:transition spd="slow" advTm="3977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circle(in)">
                                      <p:cBhvr>
                                        <p:cTn id="15"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1676400" y="304800"/>
            <a:ext cx="6526214" cy="91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r" eaLnBrk="1" hangingPunct="1"/>
            <a:r>
              <a:rPr lang="en-US" altLang="en-US" sz="3200" b="1" dirty="0" smtClean="0"/>
              <a:t> Messages                                      </a:t>
            </a:r>
            <a:r>
              <a:rPr lang="ar-SA" altLang="en-US" sz="3200" b="1" dirty="0" smtClean="0"/>
              <a:t>الرسالة</a:t>
            </a:r>
            <a:r>
              <a:rPr lang="en-US" altLang="en-US" sz="3200" b="1" dirty="0" smtClean="0"/>
              <a:t>   </a:t>
            </a:r>
            <a:endParaRPr lang="en-GB" altLang="en-US" sz="3200" b="1" dirty="0" smtClean="0"/>
          </a:p>
        </p:txBody>
      </p:sp>
      <p:sp>
        <p:nvSpPr>
          <p:cNvPr id="5" name="Rectangle 5"/>
          <p:cNvSpPr txBox="1">
            <a:spLocks noChangeArrowheads="1"/>
          </p:cNvSpPr>
          <p:nvPr/>
        </p:nvSpPr>
        <p:spPr bwMode="auto">
          <a:xfrm>
            <a:off x="351503" y="1676400"/>
            <a:ext cx="8305800" cy="2341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chemeClr val="tx1"/>
              </a:buClr>
              <a:buFont typeface="Wingdings" pitchFamily="2" charset="2"/>
              <a:buNone/>
            </a:pPr>
            <a:r>
              <a:rPr lang="en-US" altLang="en-US" sz="2400" b="1" dirty="0" smtClean="0"/>
              <a:t>    It </a:t>
            </a:r>
            <a:r>
              <a:rPr lang="en-US" altLang="en-US" sz="2400" b="1" dirty="0"/>
              <a:t>is the mental message that is sent to express the meanings and ideas that the caller wants to convey, the apparent form of the caller, body and voice movements, and aspects of the personality that stand out to the other side, and it also includes the person’s perception of himself (confident, fearful, hesitant, etc.) and his style of expression.</a:t>
            </a:r>
            <a:endParaRPr lang="en-GB" altLang="en-US" sz="2400" b="1" dirty="0"/>
          </a:p>
        </p:txBody>
      </p:sp>
      <p:sp>
        <p:nvSpPr>
          <p:cNvPr id="2" name="Rectangle 1"/>
          <p:cNvSpPr/>
          <p:nvPr/>
        </p:nvSpPr>
        <p:spPr>
          <a:xfrm>
            <a:off x="381000" y="4343400"/>
            <a:ext cx="8016977" cy="1569660"/>
          </a:xfrm>
          <a:prstGeom prst="rect">
            <a:avLst/>
          </a:prstGeom>
        </p:spPr>
        <p:txBody>
          <a:bodyPr wrap="square">
            <a:spAutoFit/>
          </a:bodyPr>
          <a:lstStyle/>
          <a:p>
            <a:pPr algn="just" rtl="1">
              <a:buClr>
                <a:schemeClr val="tx1"/>
              </a:buClr>
              <a:buFont typeface="Wingdings" pitchFamily="2" charset="2"/>
              <a:buNone/>
            </a:pPr>
            <a:r>
              <a:rPr lang="ar-EG" altLang="en-US" sz="2400" b="1" dirty="0"/>
              <a:t>هى الرسالة العقلية التى يتم ارسالها للتعبير عن المعانى </a:t>
            </a:r>
            <a:r>
              <a:rPr lang="ar-SA" altLang="en-US" sz="2400" b="1" dirty="0"/>
              <a:t>والأفكار </a:t>
            </a:r>
            <a:r>
              <a:rPr lang="ar-EG" altLang="en-US" sz="2400" b="1" dirty="0"/>
              <a:t>التى يريد المتصل نقلها </a:t>
            </a:r>
            <a:r>
              <a:rPr lang="ar-SA" altLang="en-US" sz="2400" b="1" dirty="0"/>
              <a:t>والشكل الظاهر للمتصل وحركات الجسم والصوت وجوانب الشخصية التي تبرز للطرف الآخر، كما أنها تشمل تصور الإنسان عن نفسه </a:t>
            </a:r>
            <a:r>
              <a:rPr lang="ar-EG" altLang="en-US" sz="2400" b="1" dirty="0" smtClean="0"/>
              <a:t>      </a:t>
            </a:r>
            <a:r>
              <a:rPr lang="ar-SA" altLang="en-US" sz="2400" b="1" dirty="0" smtClean="0"/>
              <a:t>( </a:t>
            </a:r>
            <a:r>
              <a:rPr lang="ar-SA" altLang="en-US" sz="2400" b="1" dirty="0"/>
              <a:t>واثق، خائف، متردد، ... الخ) وأسلوبه في التعبير.</a:t>
            </a:r>
            <a:endParaRPr lang="ar-EG" altLang="en-US" sz="2400" b="1" dirty="0"/>
          </a:p>
        </p:txBody>
      </p:sp>
    </p:spTree>
    <p:custDataLst>
      <p:tags r:id="rId1"/>
    </p:custDataLst>
    <p:extLst>
      <p:ext uri="{BB962C8B-B14F-4D97-AF65-F5344CB8AC3E}">
        <p14:creationId xmlns:p14="http://schemas.microsoft.com/office/powerpoint/2010/main" val="72786609"/>
      </p:ext>
    </p:extLst>
  </p:cSld>
  <p:clrMapOvr>
    <a:masterClrMapping/>
  </p:clrMapOvr>
  <mc:AlternateContent xmlns:mc="http://schemas.openxmlformats.org/markup-compatibility/2006">
    <mc:Choice xmlns:p14="http://schemas.microsoft.com/office/powerpoint/2010/main" Requires="p14">
      <p:transition spd="slow" p14:dur="2500" advTm="78033">
        <p:checker/>
      </p:transition>
    </mc:Choice>
    <mc:Fallback>
      <p:transition spd="slow" advTm="7803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762000" y="370582"/>
            <a:ext cx="7939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hangingPunct="1"/>
            <a:r>
              <a:rPr lang="ar-EG" altLang="en-US" sz="3200" b="1" dirty="0" smtClean="0"/>
              <a:t>القناة او الوسيلة </a:t>
            </a:r>
            <a:r>
              <a:rPr lang="en-US" altLang="en-US" sz="3200" b="1" dirty="0" smtClean="0"/>
              <a:t>Channel                                      </a:t>
            </a:r>
            <a:endParaRPr lang="en-US" altLang="en-US" sz="3200" b="1" dirty="0"/>
          </a:p>
        </p:txBody>
      </p:sp>
      <p:sp>
        <p:nvSpPr>
          <p:cNvPr id="5" name="Rectangle 5"/>
          <p:cNvSpPr txBox="1">
            <a:spLocks noChangeArrowheads="1"/>
          </p:cNvSpPr>
          <p:nvPr/>
        </p:nvSpPr>
        <p:spPr bwMode="auto">
          <a:xfrm>
            <a:off x="71284" y="3352800"/>
            <a:ext cx="6024716" cy="1295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738" indent="-58738">
              <a:buFont typeface="Wingdings" pitchFamily="2" charset="2"/>
              <a:buNone/>
            </a:pPr>
            <a:r>
              <a:rPr lang="en-US" altLang="en-US" sz="2000" b="1" dirty="0" smtClean="0">
                <a:cs typeface="+mj-cs"/>
              </a:rPr>
              <a:t>The </a:t>
            </a:r>
            <a:r>
              <a:rPr lang="en-US" altLang="en-US" sz="2000" b="1" dirty="0">
                <a:cs typeface="+mj-cs"/>
              </a:rPr>
              <a:t>success of the message depends on how appropriate the method is to achieving the objective of the communication</a:t>
            </a:r>
            <a:endParaRPr lang="ar-EG" altLang="en-US" sz="2000" b="1" dirty="0" smtClean="0">
              <a:cs typeface="+mj-cs"/>
            </a:endParaRPr>
          </a:p>
          <a:p>
            <a:pPr algn="just" rtl="1">
              <a:buFont typeface="Wingdings" pitchFamily="2" charset="2"/>
              <a:buNone/>
            </a:pPr>
            <a:endParaRPr lang="en-GB" altLang="en-US" sz="2000" b="1" dirty="0">
              <a:cs typeface="+mj-cs"/>
            </a:endParaRPr>
          </a:p>
        </p:txBody>
      </p:sp>
      <p:pic>
        <p:nvPicPr>
          <p:cNvPr id="17410" name="Picture 2" descr="Image result for tools of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323" y="1828800"/>
            <a:ext cx="3361450" cy="3361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450" y="1000821"/>
            <a:ext cx="4572000" cy="1200329"/>
          </a:xfrm>
          <a:prstGeom prst="rect">
            <a:avLst/>
          </a:prstGeom>
        </p:spPr>
        <p:txBody>
          <a:bodyPr>
            <a:spAutoFit/>
          </a:bodyPr>
          <a:lstStyle/>
          <a:p>
            <a:pPr>
              <a:buFont typeface="Wingdings" pitchFamily="2" charset="2"/>
              <a:buNone/>
            </a:pPr>
            <a:r>
              <a:rPr lang="en-US" altLang="en-US" b="1" dirty="0"/>
              <a:t>It represents the means by which the message is transferred to the other party during the communication process. It may be verbal, written or electronic.</a:t>
            </a:r>
          </a:p>
        </p:txBody>
      </p:sp>
      <p:sp>
        <p:nvSpPr>
          <p:cNvPr id="3" name="Rectangle 2"/>
          <p:cNvSpPr/>
          <p:nvPr/>
        </p:nvSpPr>
        <p:spPr>
          <a:xfrm>
            <a:off x="71284" y="2201150"/>
            <a:ext cx="5298358" cy="646331"/>
          </a:xfrm>
          <a:prstGeom prst="rect">
            <a:avLst/>
          </a:prstGeom>
        </p:spPr>
        <p:txBody>
          <a:bodyPr wrap="square">
            <a:spAutoFit/>
          </a:bodyPr>
          <a:lstStyle/>
          <a:p>
            <a:pPr algn="just" rtl="1">
              <a:buFont typeface="Wingdings" pitchFamily="2" charset="2"/>
              <a:buNone/>
            </a:pPr>
            <a:r>
              <a:rPr lang="ar-EG" altLang="en-US" b="1" dirty="0"/>
              <a:t>تمثل الوسيلة التى من خلالها يتم نقل الرسالة الى الطرف الاخر اثناء عملية الاتصال . وقد تكون شفهية او كتابية او الكترونية </a:t>
            </a:r>
            <a:r>
              <a:rPr lang="ar-EG" altLang="en-US" b="1" dirty="0" smtClean="0"/>
              <a:t>.</a:t>
            </a:r>
            <a:endParaRPr lang="ar-EG" altLang="en-US" b="1" dirty="0"/>
          </a:p>
        </p:txBody>
      </p:sp>
      <p:sp>
        <p:nvSpPr>
          <p:cNvPr id="6" name="Rectangle 5"/>
          <p:cNvSpPr/>
          <p:nvPr/>
        </p:nvSpPr>
        <p:spPr>
          <a:xfrm>
            <a:off x="356420" y="5123810"/>
            <a:ext cx="4572000" cy="646331"/>
          </a:xfrm>
          <a:prstGeom prst="rect">
            <a:avLst/>
          </a:prstGeom>
        </p:spPr>
        <p:txBody>
          <a:bodyPr>
            <a:spAutoFit/>
          </a:bodyPr>
          <a:lstStyle/>
          <a:p>
            <a:pPr algn="just" rtl="1">
              <a:buFont typeface="Wingdings" pitchFamily="2" charset="2"/>
              <a:buNone/>
            </a:pPr>
            <a:r>
              <a:rPr lang="ar-EG" altLang="en-US" b="1" dirty="0"/>
              <a:t>يتوقف نجاح الرسالة على مدى مناسبة الوسيلة لتحقيق الهدف من الانصال </a:t>
            </a:r>
          </a:p>
        </p:txBody>
      </p:sp>
    </p:spTree>
    <p:custDataLst>
      <p:tags r:id="rId1"/>
    </p:custDataLst>
    <p:extLst>
      <p:ext uri="{BB962C8B-B14F-4D97-AF65-F5344CB8AC3E}">
        <p14:creationId xmlns:p14="http://schemas.microsoft.com/office/powerpoint/2010/main" val="1881852364"/>
      </p:ext>
    </p:extLst>
  </p:cSld>
  <p:clrMapOvr>
    <a:masterClrMapping/>
  </p:clrMapOvr>
  <mc:AlternateContent xmlns:mc="http://schemas.openxmlformats.org/markup-compatibility/2006">
    <mc:Choice xmlns:p14="http://schemas.microsoft.com/office/powerpoint/2010/main" Requires="p14">
      <p:transition spd="slow" p14:dur="2500" advTm="61714">
        <p:checker/>
      </p:transition>
    </mc:Choice>
    <mc:Fallback>
      <p:transition spd="slow" advTm="61714">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81000" y="260350"/>
            <a:ext cx="8504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hangingPunct="1"/>
            <a:r>
              <a:rPr lang="ar-SA" altLang="en-US" sz="3200" b="1" dirty="0"/>
              <a:t>الوسيلة أو القناة الحاملة </a:t>
            </a:r>
            <a:r>
              <a:rPr lang="ar-SA" altLang="en-US" sz="3200" b="1" dirty="0" smtClean="0"/>
              <a:t>للرسالة</a:t>
            </a:r>
            <a:r>
              <a:rPr lang="ar-EG" altLang="en-US" sz="3200" b="1" dirty="0" smtClean="0"/>
              <a:t>  </a:t>
            </a:r>
            <a:r>
              <a:rPr lang="en-US" altLang="en-US" sz="3200" b="1" dirty="0" smtClean="0"/>
              <a:t>Channel                     </a:t>
            </a:r>
            <a:endParaRPr lang="en-US" altLang="en-US" sz="3200" b="1" dirty="0"/>
          </a:p>
        </p:txBody>
      </p:sp>
      <p:sp>
        <p:nvSpPr>
          <p:cNvPr id="2" name="Rectangle 1"/>
          <p:cNvSpPr/>
          <p:nvPr/>
        </p:nvSpPr>
        <p:spPr>
          <a:xfrm>
            <a:off x="217948" y="2137320"/>
            <a:ext cx="7939881" cy="707886"/>
          </a:xfrm>
          <a:prstGeom prst="rect">
            <a:avLst/>
          </a:prstGeom>
        </p:spPr>
        <p:txBody>
          <a:bodyPr wrap="square">
            <a:spAutoFit/>
          </a:bodyPr>
          <a:lstStyle/>
          <a:p>
            <a:r>
              <a:rPr lang="en-US" sz="2000" b="1" dirty="0" smtClean="0"/>
              <a:t>2- </a:t>
            </a:r>
            <a:r>
              <a:rPr lang="en-US" sz="2000" b="1" dirty="0"/>
              <a:t>Natural channels for transmitting messages are light and sound waves that enable us to see and hear others</a:t>
            </a:r>
            <a:r>
              <a:rPr lang="en-US" sz="2000" b="1" dirty="0" smtClean="0"/>
              <a:t>.</a:t>
            </a:r>
            <a:endParaRPr lang="en-US" sz="2000" b="1" dirty="0"/>
          </a:p>
        </p:txBody>
      </p:sp>
      <p:sp>
        <p:nvSpPr>
          <p:cNvPr id="3" name="Rectangle 2"/>
          <p:cNvSpPr/>
          <p:nvPr/>
        </p:nvSpPr>
        <p:spPr>
          <a:xfrm>
            <a:off x="217947" y="990600"/>
            <a:ext cx="7939882" cy="677108"/>
          </a:xfrm>
          <a:prstGeom prst="rect">
            <a:avLst/>
          </a:prstGeom>
        </p:spPr>
        <p:txBody>
          <a:bodyPr wrap="square">
            <a:spAutoFit/>
          </a:bodyPr>
          <a:lstStyle/>
          <a:p>
            <a:r>
              <a:rPr lang="en-US" b="1" dirty="0"/>
              <a:t>1- It is the path through which the message passes between the sender and the </a:t>
            </a:r>
            <a:r>
              <a:rPr lang="en-US" sz="2000" b="1" dirty="0"/>
              <a:t>receiver</a:t>
            </a:r>
            <a:r>
              <a:rPr lang="en-US" b="1" dirty="0"/>
              <a:t>.</a:t>
            </a:r>
          </a:p>
        </p:txBody>
      </p:sp>
      <p:sp>
        <p:nvSpPr>
          <p:cNvPr id="6" name="Rectangle 5"/>
          <p:cNvSpPr/>
          <p:nvPr/>
        </p:nvSpPr>
        <p:spPr>
          <a:xfrm>
            <a:off x="61118" y="5375080"/>
            <a:ext cx="8045091" cy="369332"/>
          </a:xfrm>
          <a:prstGeom prst="rect">
            <a:avLst/>
          </a:prstGeom>
        </p:spPr>
        <p:txBody>
          <a:bodyPr wrap="square">
            <a:spAutoFit/>
          </a:bodyPr>
          <a:lstStyle/>
          <a:p>
            <a:r>
              <a:rPr lang="en-US" b="1" dirty="0"/>
              <a:t>4- We can transmit and receive our messages through smell, touch and taste</a:t>
            </a:r>
          </a:p>
        </p:txBody>
      </p:sp>
      <p:sp>
        <p:nvSpPr>
          <p:cNvPr id="7" name="Rectangle 6"/>
          <p:cNvSpPr/>
          <p:nvPr/>
        </p:nvSpPr>
        <p:spPr>
          <a:xfrm>
            <a:off x="80784" y="3581400"/>
            <a:ext cx="8529816" cy="923330"/>
          </a:xfrm>
          <a:prstGeom prst="rect">
            <a:avLst/>
          </a:prstGeom>
        </p:spPr>
        <p:txBody>
          <a:bodyPr wrap="square">
            <a:spAutoFit/>
          </a:bodyPr>
          <a:lstStyle/>
          <a:p>
            <a:r>
              <a:rPr lang="en-US" b="1" dirty="0"/>
              <a:t>3- There are many methods that people use to transmit their messages, such as books, newspapers, magazines, movies, radio and television broadcasts, audio and video tapes, pictures, telephones, computers, and others.</a:t>
            </a:r>
          </a:p>
        </p:txBody>
      </p:sp>
      <p:sp>
        <p:nvSpPr>
          <p:cNvPr id="8" name="Rectangle 7"/>
          <p:cNvSpPr/>
          <p:nvPr/>
        </p:nvSpPr>
        <p:spPr>
          <a:xfrm>
            <a:off x="1585452" y="6039540"/>
            <a:ext cx="7299786" cy="397032"/>
          </a:xfrm>
          <a:prstGeom prst="rect">
            <a:avLst/>
          </a:prstGeom>
        </p:spPr>
        <p:txBody>
          <a:bodyPr wrap="square">
            <a:spAutoFit/>
          </a:bodyPr>
          <a:lstStyle/>
          <a:p>
            <a:pPr algn="r" rtl="1">
              <a:lnSpc>
                <a:spcPct val="110000"/>
              </a:lnSpc>
              <a:buFont typeface="Wingdings" pitchFamily="2" charset="2"/>
              <a:buNone/>
            </a:pPr>
            <a:r>
              <a:rPr lang="ar-SA" altLang="en-US" b="1" dirty="0"/>
              <a:t>4-</a:t>
            </a:r>
            <a:r>
              <a:rPr lang="en-US" altLang="en-US" b="1" dirty="0"/>
              <a:t> </a:t>
            </a:r>
            <a:r>
              <a:rPr lang="ar-SA" altLang="en-US" b="1" dirty="0"/>
              <a:t>ويمكننا نقل رسائلنا واستقبالها من خلال الشم واللمس والذوق</a:t>
            </a:r>
            <a:endParaRPr lang="en-GB" altLang="en-US" b="1" dirty="0"/>
          </a:p>
        </p:txBody>
      </p:sp>
      <p:sp>
        <p:nvSpPr>
          <p:cNvPr id="9" name="Rectangle 8"/>
          <p:cNvSpPr/>
          <p:nvPr/>
        </p:nvSpPr>
        <p:spPr>
          <a:xfrm>
            <a:off x="0" y="4594581"/>
            <a:ext cx="8825705" cy="684996"/>
          </a:xfrm>
          <a:prstGeom prst="rect">
            <a:avLst/>
          </a:prstGeom>
        </p:spPr>
        <p:txBody>
          <a:bodyPr wrap="square">
            <a:spAutoFit/>
          </a:bodyPr>
          <a:lstStyle/>
          <a:p>
            <a:pPr algn="r" rtl="1">
              <a:lnSpc>
                <a:spcPct val="110000"/>
              </a:lnSpc>
              <a:buFont typeface="Wingdings" pitchFamily="2" charset="2"/>
              <a:buNone/>
            </a:pPr>
            <a:r>
              <a:rPr lang="ar-SA" altLang="en-US" b="1" dirty="0">
                <a:cs typeface="+mj-cs"/>
              </a:rPr>
              <a:t>3-</a:t>
            </a:r>
            <a:r>
              <a:rPr lang="en-US" altLang="en-US" b="1" dirty="0">
                <a:cs typeface="+mj-cs"/>
              </a:rPr>
              <a:t> </a:t>
            </a:r>
            <a:r>
              <a:rPr lang="ar-SA" altLang="en-US" b="1" dirty="0">
                <a:cs typeface="+mj-cs"/>
              </a:rPr>
              <a:t>هناك وسائل عدة يستخدمها الناس في نقل رسائلهم كالكتب</a:t>
            </a:r>
            <a:r>
              <a:rPr lang="en-US" altLang="en-US" b="1" dirty="0">
                <a:cs typeface="+mj-cs"/>
              </a:rPr>
              <a:t> </a:t>
            </a:r>
            <a:r>
              <a:rPr lang="ar-SA" altLang="en-US" b="1" dirty="0">
                <a:cs typeface="+mj-cs"/>
              </a:rPr>
              <a:t> والصحف والمجلات والأفلام والبث الإذاعي والتلفازي</a:t>
            </a:r>
            <a:r>
              <a:rPr lang="en-US" altLang="en-US" b="1" dirty="0">
                <a:cs typeface="+mj-cs"/>
              </a:rPr>
              <a:t> </a:t>
            </a:r>
            <a:r>
              <a:rPr lang="ar-SA" altLang="en-US" b="1" dirty="0">
                <a:cs typeface="+mj-cs"/>
              </a:rPr>
              <a:t> والأشرطة السمعية والبصرية والصور والهواتف </a:t>
            </a:r>
            <a:r>
              <a:rPr lang="ar-SA" altLang="en-US" b="1" dirty="0" smtClean="0">
                <a:cs typeface="+mj-cs"/>
              </a:rPr>
              <a:t>والحواسيب</a:t>
            </a:r>
            <a:r>
              <a:rPr lang="en-US" altLang="en-US" b="1" dirty="0" smtClean="0">
                <a:cs typeface="+mj-cs"/>
              </a:rPr>
              <a:t> </a:t>
            </a:r>
            <a:r>
              <a:rPr lang="ar-SA" altLang="en-US" b="1" dirty="0" smtClean="0">
                <a:cs typeface="+mj-cs"/>
              </a:rPr>
              <a:t> </a:t>
            </a:r>
            <a:r>
              <a:rPr lang="ar-SA" altLang="en-US" b="1" dirty="0">
                <a:cs typeface="+mj-cs"/>
              </a:rPr>
              <a:t>الآلية وغيرها.</a:t>
            </a:r>
            <a:endParaRPr lang="en-US" altLang="en-US" b="1" dirty="0">
              <a:cs typeface="+mj-cs"/>
            </a:endParaRPr>
          </a:p>
        </p:txBody>
      </p:sp>
      <p:sp>
        <p:nvSpPr>
          <p:cNvPr id="10" name="Rectangle 9"/>
          <p:cNvSpPr/>
          <p:nvPr/>
        </p:nvSpPr>
        <p:spPr>
          <a:xfrm>
            <a:off x="751350" y="2938176"/>
            <a:ext cx="8015235" cy="397032"/>
          </a:xfrm>
          <a:prstGeom prst="rect">
            <a:avLst/>
          </a:prstGeom>
        </p:spPr>
        <p:txBody>
          <a:bodyPr wrap="square">
            <a:spAutoFit/>
          </a:bodyPr>
          <a:lstStyle/>
          <a:p>
            <a:pPr algn="just" rtl="1">
              <a:lnSpc>
                <a:spcPct val="110000"/>
              </a:lnSpc>
              <a:buFont typeface="Wingdings" pitchFamily="2" charset="2"/>
              <a:buNone/>
            </a:pPr>
            <a:r>
              <a:rPr lang="ar-SA" altLang="en-US" b="1" dirty="0"/>
              <a:t>2-</a:t>
            </a:r>
            <a:r>
              <a:rPr lang="en-US" altLang="en-US" b="1" dirty="0"/>
              <a:t> </a:t>
            </a:r>
            <a:r>
              <a:rPr lang="ar-SA" altLang="en-US" b="1" dirty="0"/>
              <a:t>القنوات الطبيعية لنقل الرسائل هي موجات الضوء والصوت التي</a:t>
            </a:r>
            <a:r>
              <a:rPr lang="en-US" altLang="en-US" b="1" dirty="0"/>
              <a:t> </a:t>
            </a:r>
            <a:r>
              <a:rPr lang="ar-SA" altLang="en-US" b="1" dirty="0"/>
              <a:t> تمكننا من رؤية الآخرين وسماعهم. </a:t>
            </a:r>
          </a:p>
        </p:txBody>
      </p:sp>
      <p:sp>
        <p:nvSpPr>
          <p:cNvPr id="11" name="Rectangle 10"/>
          <p:cNvSpPr/>
          <p:nvPr/>
        </p:nvSpPr>
        <p:spPr>
          <a:xfrm>
            <a:off x="2819400" y="1438415"/>
            <a:ext cx="5947185" cy="397032"/>
          </a:xfrm>
          <a:prstGeom prst="rect">
            <a:avLst/>
          </a:prstGeom>
        </p:spPr>
        <p:txBody>
          <a:bodyPr wrap="square">
            <a:spAutoFit/>
          </a:bodyPr>
          <a:lstStyle/>
          <a:p>
            <a:pPr algn="just" rtl="1">
              <a:lnSpc>
                <a:spcPct val="110000"/>
              </a:lnSpc>
              <a:buFont typeface="Wingdings" pitchFamily="2" charset="2"/>
              <a:buNone/>
            </a:pPr>
            <a:r>
              <a:rPr lang="ar-SA" altLang="en-US" b="1" dirty="0"/>
              <a:t>1</a:t>
            </a:r>
            <a:r>
              <a:rPr lang="en-US" altLang="en-US" b="1" dirty="0"/>
              <a:t>  </a:t>
            </a:r>
            <a:r>
              <a:rPr lang="ar-SA" altLang="en-US" b="1" dirty="0"/>
              <a:t>-هي الطريق الذي تمر من خلاله الرسالة بين المرسل والمستقبل. </a:t>
            </a:r>
          </a:p>
        </p:txBody>
      </p:sp>
    </p:spTree>
    <p:custDataLst>
      <p:tags r:id="rId1"/>
    </p:custDataLst>
    <p:extLst>
      <p:ext uri="{BB962C8B-B14F-4D97-AF65-F5344CB8AC3E}">
        <p14:creationId xmlns:p14="http://schemas.microsoft.com/office/powerpoint/2010/main" val="2300900924"/>
      </p:ext>
    </p:extLst>
  </p:cSld>
  <p:clrMapOvr>
    <a:masterClrMapping/>
  </p:clrMapOvr>
  <mc:AlternateContent xmlns:mc="http://schemas.openxmlformats.org/markup-compatibility/2006">
    <mc:Choice xmlns:p14="http://schemas.microsoft.com/office/powerpoint/2010/main" Requires="p14">
      <p:transition spd="slow" p14:dur="2500" advTm="121043">
        <p:checker/>
      </p:transition>
    </mc:Choice>
    <mc:Fallback>
      <p:transition spd="slow" advTm="12104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50"/>
                                  </p:iterate>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50"/>
                                  </p:iterate>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50"/>
                                  </p:iterate>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150"/>
                                  </p:iterate>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066800" y="185738"/>
            <a:ext cx="79397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r" rtl="1" eaLnBrk="1" hangingPunct="1"/>
            <a:r>
              <a:rPr lang="ar-EG" altLang="en-US" sz="3200" b="1" dirty="0" smtClean="0"/>
              <a:t>فك </a:t>
            </a:r>
            <a:r>
              <a:rPr lang="ar-SA" altLang="en-US" sz="3200" b="1" dirty="0" smtClean="0"/>
              <a:t>الترميز:</a:t>
            </a:r>
            <a:r>
              <a:rPr lang="en-US" altLang="en-US" sz="3200" b="1" dirty="0" smtClean="0"/>
              <a:t>Decoding                                              </a:t>
            </a:r>
            <a:endParaRPr lang="en-US" altLang="en-US" sz="3200" b="1" dirty="0"/>
          </a:p>
        </p:txBody>
      </p:sp>
      <p:sp>
        <p:nvSpPr>
          <p:cNvPr id="5" name="Rectangle 5"/>
          <p:cNvSpPr txBox="1">
            <a:spLocks noChangeArrowheads="1"/>
          </p:cNvSpPr>
          <p:nvPr/>
        </p:nvSpPr>
        <p:spPr bwMode="auto">
          <a:xfrm>
            <a:off x="194187" y="2215945"/>
            <a:ext cx="8295968" cy="8320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rtl="1">
              <a:buFont typeface="Wingdings" pitchFamily="2" charset="2"/>
              <a:buNone/>
            </a:pPr>
            <a:r>
              <a:rPr lang="ar-EG" altLang="en-US" sz="2000" b="1" dirty="0" smtClean="0">
                <a:cs typeface="+mj-cs"/>
              </a:rPr>
              <a:t>عملية يقوم بها الطرف الاخر الذى استقبل الرسالة وذلك لتفسير ما ورد فى الرسالة  ومدى استجابتة وفهمة</a:t>
            </a:r>
            <a:r>
              <a:rPr lang="ar-SA" altLang="en-US" sz="2000" b="1" dirty="0" smtClean="0">
                <a:cs typeface="+mj-cs"/>
              </a:rPr>
              <a:t>.</a:t>
            </a:r>
            <a:endParaRPr lang="ar-EG" altLang="en-US" sz="2000" b="1" dirty="0" smtClean="0">
              <a:cs typeface="+mj-cs"/>
            </a:endParaRPr>
          </a:p>
        </p:txBody>
      </p:sp>
      <p:sp>
        <p:nvSpPr>
          <p:cNvPr id="6" name="Rectangle 5"/>
          <p:cNvSpPr>
            <a:spLocks noChangeArrowheads="1"/>
          </p:cNvSpPr>
          <p:nvPr/>
        </p:nvSpPr>
        <p:spPr bwMode="auto">
          <a:xfrm>
            <a:off x="189271" y="5257800"/>
            <a:ext cx="8689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algn="just" rtl="1" eaLnBrk="1" hangingPunct="1"/>
            <a:r>
              <a:rPr lang="ar-SA" altLang="en-US" sz="2000" b="1" dirty="0">
                <a:latin typeface="Arial" charset="0"/>
              </a:rPr>
              <a:t>كل مستقبل يقوم بمعالجة الرسالة في ذهنه ويقارنها بالرسائل والتجارب السابقة ليكتشف ماذا تعنى له تبعاً لخلفية المستقبل وتجاربه</a:t>
            </a:r>
            <a:r>
              <a:rPr lang="en-US" altLang="en-US" sz="2000" b="1" dirty="0">
                <a:latin typeface="Arial" charset="0"/>
              </a:rPr>
              <a:t>.</a:t>
            </a:r>
          </a:p>
        </p:txBody>
      </p:sp>
      <p:sp>
        <p:nvSpPr>
          <p:cNvPr id="2" name="Rectangle 1"/>
          <p:cNvSpPr/>
          <p:nvPr/>
        </p:nvSpPr>
        <p:spPr>
          <a:xfrm>
            <a:off x="174522" y="3050459"/>
            <a:ext cx="6897329" cy="1323439"/>
          </a:xfrm>
          <a:prstGeom prst="rect">
            <a:avLst/>
          </a:prstGeom>
        </p:spPr>
        <p:txBody>
          <a:bodyPr wrap="square">
            <a:spAutoFit/>
          </a:bodyPr>
          <a:lstStyle/>
          <a:p>
            <a:pPr algn="just"/>
            <a:r>
              <a:rPr lang="en-US" sz="2000" b="1" dirty="0"/>
              <a:t>Each recipient processes the message in his mind and compares it with previous messages and experiences to discover what it means for him depending on the background of the future and his experiences.</a:t>
            </a:r>
          </a:p>
        </p:txBody>
      </p:sp>
      <p:pic>
        <p:nvPicPr>
          <p:cNvPr id="16386" name="Picture 2" descr="Image result for decoding mess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889" y="3026880"/>
            <a:ext cx="1740754" cy="2224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432" y="1183216"/>
            <a:ext cx="7686368" cy="923330"/>
          </a:xfrm>
          <a:prstGeom prst="rect">
            <a:avLst/>
          </a:prstGeom>
        </p:spPr>
        <p:txBody>
          <a:bodyPr wrap="square">
            <a:spAutoFit/>
          </a:bodyPr>
          <a:lstStyle/>
          <a:p>
            <a:pPr algn="just">
              <a:buFont typeface="Wingdings" pitchFamily="2" charset="2"/>
              <a:buNone/>
            </a:pPr>
            <a:r>
              <a:rPr lang="en-US" altLang="en-US" b="1" dirty="0"/>
              <a:t>A process carried out by the other party that received the message to explain what was stated in the message and the extent of its response and understanding.</a:t>
            </a:r>
            <a:endParaRPr lang="en-GB" altLang="en-US" b="1" dirty="0"/>
          </a:p>
        </p:txBody>
      </p:sp>
    </p:spTree>
    <p:custDataLst>
      <p:tags r:id="rId1"/>
    </p:custDataLst>
    <p:extLst>
      <p:ext uri="{BB962C8B-B14F-4D97-AF65-F5344CB8AC3E}">
        <p14:creationId xmlns:p14="http://schemas.microsoft.com/office/powerpoint/2010/main" val="1881852364"/>
      </p:ext>
    </p:extLst>
  </p:cSld>
  <p:clrMapOvr>
    <a:masterClrMapping/>
  </p:clrMapOvr>
  <mc:AlternateContent xmlns:mc="http://schemas.openxmlformats.org/markup-compatibility/2006">
    <mc:Choice xmlns:p14="http://schemas.microsoft.com/office/powerpoint/2010/main" Requires="p14">
      <p:transition spd="slow" p14:dur="2500" advTm="79010">
        <p:checker/>
      </p:transition>
    </mc:Choice>
    <mc:Fallback>
      <p:transition spd="slow" advTm="7901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19213"/>
            <a:ext cx="88392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01867746"/>
      </p:ext>
    </p:extLst>
  </p:cSld>
  <p:clrMapOvr>
    <a:masterClrMapping/>
  </p:clrMapOvr>
  <mc:AlternateContent xmlns:mc="http://schemas.openxmlformats.org/markup-compatibility/2006">
    <mc:Choice xmlns:p14="http://schemas.microsoft.com/office/powerpoint/2010/main" Requires="p14">
      <p:transition spd="slow" p14:dur="2500" advTm="5067">
        <p:checker/>
      </p:transition>
    </mc:Choice>
    <mc:Fallback>
      <p:transition spd="slow" advTm="5067">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ircle(in)">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4338" name="Picture 2" descr="Image result for channel for communication meth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 y="0"/>
            <a:ext cx="9136626" cy="67224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3050501"/>
      </p:ext>
    </p:extLst>
  </p:cSld>
  <p:clrMapOvr>
    <a:masterClrMapping/>
  </p:clrMapOvr>
  <mc:AlternateContent xmlns:mc="http://schemas.openxmlformats.org/markup-compatibility/2006">
    <mc:Choice xmlns:p14="http://schemas.microsoft.com/office/powerpoint/2010/main" Requires="p14">
      <p:transition spd="slow" p14:dur="2500" advTm="2930">
        <p:checker/>
      </p:transition>
    </mc:Choice>
    <mc:Fallback>
      <p:transition spd="slow" advTm="293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9197" y="191728"/>
            <a:ext cx="2498981" cy="1143000"/>
          </a:xfrm>
        </p:spPr>
        <p:txBody>
          <a:bodyPr>
            <a:normAutofit fontScale="90000"/>
          </a:bodyPr>
          <a:lstStyle/>
          <a:p>
            <a:r>
              <a:rPr lang="en-US" dirty="0" smtClean="0"/>
              <a:t>Objectives</a:t>
            </a:r>
            <a:endParaRPr lang="en-US" dirty="0"/>
          </a:p>
        </p:txBody>
      </p:sp>
      <p:sp>
        <p:nvSpPr>
          <p:cNvPr id="5" name="AutoShape 2" descr="Image result for objectiv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objectiv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objectiv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096" y="221225"/>
            <a:ext cx="1378975" cy="13789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6969" y="1600199"/>
            <a:ext cx="5178425" cy="646331"/>
          </a:xfrm>
          <a:prstGeom prst="rect">
            <a:avLst/>
          </a:prstGeom>
        </p:spPr>
        <p:txBody>
          <a:bodyPr wrap="square">
            <a:spAutoFit/>
          </a:bodyPr>
          <a:lstStyle/>
          <a:p>
            <a:r>
              <a:rPr lang="en-US" dirty="0"/>
              <a:t>Under standing the definition of communications  from different view point </a:t>
            </a:r>
          </a:p>
        </p:txBody>
      </p:sp>
      <p:sp>
        <p:nvSpPr>
          <p:cNvPr id="9" name="Rectangle 8"/>
          <p:cNvSpPr/>
          <p:nvPr/>
        </p:nvSpPr>
        <p:spPr>
          <a:xfrm>
            <a:off x="5072146" y="1923365"/>
            <a:ext cx="3818674" cy="369332"/>
          </a:xfrm>
          <a:prstGeom prst="rect">
            <a:avLst/>
          </a:prstGeom>
        </p:spPr>
        <p:txBody>
          <a:bodyPr wrap="none">
            <a:spAutoFit/>
          </a:bodyPr>
          <a:lstStyle/>
          <a:p>
            <a:pPr algn="r" rtl="1"/>
            <a:r>
              <a:rPr lang="ar-EG" b="1" dirty="0"/>
              <a:t>فهم وتعريف الاتصالات من </a:t>
            </a:r>
            <a:r>
              <a:rPr lang="ar-EG" b="1" dirty="0" smtClean="0"/>
              <a:t>وجهات  </a:t>
            </a:r>
            <a:r>
              <a:rPr lang="ar-EG" b="1" dirty="0"/>
              <a:t>نظر مختلفة</a:t>
            </a:r>
          </a:p>
        </p:txBody>
      </p:sp>
      <p:sp>
        <p:nvSpPr>
          <p:cNvPr id="10" name="Rectangle 9"/>
          <p:cNvSpPr/>
          <p:nvPr/>
        </p:nvSpPr>
        <p:spPr>
          <a:xfrm>
            <a:off x="339930" y="2590800"/>
            <a:ext cx="6550025" cy="646331"/>
          </a:xfrm>
          <a:prstGeom prst="rect">
            <a:avLst/>
          </a:prstGeom>
        </p:spPr>
        <p:txBody>
          <a:bodyPr wrap="square">
            <a:spAutoFit/>
          </a:bodyPr>
          <a:lstStyle/>
          <a:p>
            <a:r>
              <a:rPr lang="en-US" dirty="0"/>
              <a:t>List the important of communications according to type of communications</a:t>
            </a:r>
          </a:p>
        </p:txBody>
      </p:sp>
      <p:sp>
        <p:nvSpPr>
          <p:cNvPr id="11" name="Rectangle 10"/>
          <p:cNvSpPr/>
          <p:nvPr/>
        </p:nvSpPr>
        <p:spPr>
          <a:xfrm>
            <a:off x="5308641" y="3244334"/>
            <a:ext cx="3446776" cy="369332"/>
          </a:xfrm>
          <a:prstGeom prst="rect">
            <a:avLst/>
          </a:prstGeom>
        </p:spPr>
        <p:txBody>
          <a:bodyPr wrap="none">
            <a:spAutoFit/>
          </a:bodyPr>
          <a:lstStyle/>
          <a:p>
            <a:pPr algn="r" rtl="1"/>
            <a:r>
              <a:rPr lang="ar-EG" b="1" dirty="0" smtClean="0"/>
              <a:t>ذكر </a:t>
            </a:r>
            <a:r>
              <a:rPr lang="ar-EG" b="1" dirty="0"/>
              <a:t>أهمية الاتصالات حسب نوع الاتصالات</a:t>
            </a:r>
          </a:p>
        </p:txBody>
      </p:sp>
      <p:sp>
        <p:nvSpPr>
          <p:cNvPr id="12" name="Rectangle 11"/>
          <p:cNvSpPr/>
          <p:nvPr/>
        </p:nvSpPr>
        <p:spPr>
          <a:xfrm>
            <a:off x="460375" y="4018155"/>
            <a:ext cx="4572000" cy="646331"/>
          </a:xfrm>
          <a:prstGeom prst="rect">
            <a:avLst/>
          </a:prstGeom>
        </p:spPr>
        <p:txBody>
          <a:bodyPr>
            <a:spAutoFit/>
          </a:bodyPr>
          <a:lstStyle/>
          <a:p>
            <a:r>
              <a:rPr lang="en-US" dirty="0"/>
              <a:t>Classified types of communications and sorts the situations according to this types</a:t>
            </a:r>
          </a:p>
        </p:txBody>
      </p:sp>
      <p:sp>
        <p:nvSpPr>
          <p:cNvPr id="13" name="Rectangle 12"/>
          <p:cNvSpPr/>
          <p:nvPr/>
        </p:nvSpPr>
        <p:spPr>
          <a:xfrm>
            <a:off x="4538346" y="4694294"/>
            <a:ext cx="4352474" cy="369332"/>
          </a:xfrm>
          <a:prstGeom prst="rect">
            <a:avLst/>
          </a:prstGeom>
        </p:spPr>
        <p:txBody>
          <a:bodyPr wrap="none">
            <a:spAutoFit/>
          </a:bodyPr>
          <a:lstStyle/>
          <a:p>
            <a:pPr algn="r" rtl="1"/>
            <a:r>
              <a:rPr lang="ar-EG" b="1" dirty="0"/>
              <a:t>تصنيف أنواع الاتصالات وفرز المواقف وفقا لهذه الأنواع</a:t>
            </a:r>
            <a:endParaRPr lang="en-US" b="1" dirty="0"/>
          </a:p>
        </p:txBody>
      </p:sp>
      <p:sp>
        <p:nvSpPr>
          <p:cNvPr id="14" name="Rectangle 13"/>
          <p:cNvSpPr/>
          <p:nvPr/>
        </p:nvSpPr>
        <p:spPr>
          <a:xfrm>
            <a:off x="5308641" y="403657"/>
            <a:ext cx="1356462" cy="646331"/>
          </a:xfrm>
          <a:prstGeom prst="rect">
            <a:avLst/>
          </a:prstGeom>
        </p:spPr>
        <p:txBody>
          <a:bodyPr wrap="none">
            <a:spAutoFit/>
          </a:bodyPr>
          <a:lstStyle/>
          <a:p>
            <a:r>
              <a:rPr lang="ar-EG" sz="3600" dirty="0"/>
              <a:t>ألاهداف</a:t>
            </a:r>
            <a:endParaRPr lang="en-US" sz="3600" dirty="0"/>
          </a:p>
        </p:txBody>
      </p:sp>
    </p:spTree>
    <p:custDataLst>
      <p:tags r:id="rId1"/>
    </p:custDataLst>
    <p:extLst>
      <p:ext uri="{BB962C8B-B14F-4D97-AF65-F5344CB8AC3E}">
        <p14:creationId xmlns:p14="http://schemas.microsoft.com/office/powerpoint/2010/main" val="4046879201"/>
      </p:ext>
    </p:extLst>
  </p:cSld>
  <p:clrMapOvr>
    <a:masterClrMapping/>
  </p:clrMapOvr>
  <mc:AlternateContent xmlns:mc="http://schemas.openxmlformats.org/markup-compatibility/2006">
    <mc:Choice xmlns:p14="http://schemas.microsoft.com/office/powerpoint/2010/main" Requires="p14">
      <p:transition spd="slow" p14:dur="2500" advTm="52346">
        <p:checker/>
      </p:transition>
    </mc:Choice>
    <mc:Fallback>
      <p:transition spd="slow" advTm="52346">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50"/>
                                  </p:iterate>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50"/>
                                  </p:iterate>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t>
            </a:r>
            <a:endParaRPr lang="en-US" dirty="0"/>
          </a:p>
        </p:txBody>
      </p:sp>
      <p:sp>
        <p:nvSpPr>
          <p:cNvPr id="3" name="Content Placeholder 2"/>
          <p:cNvSpPr>
            <a:spLocks noGrp="1"/>
          </p:cNvSpPr>
          <p:nvPr>
            <p:ph idx="1"/>
          </p:nvPr>
        </p:nvSpPr>
        <p:spPr>
          <a:xfrm>
            <a:off x="457200" y="1600201"/>
            <a:ext cx="4191000" cy="609599"/>
          </a:xfrm>
        </p:spPr>
        <p:txBody>
          <a:bodyPr>
            <a:normAutofit/>
          </a:bodyPr>
          <a:lstStyle/>
          <a:p>
            <a:r>
              <a:rPr lang="en-US" dirty="0" smtClean="0"/>
              <a:t>Definitions</a:t>
            </a:r>
          </a:p>
        </p:txBody>
      </p:sp>
      <p:sp>
        <p:nvSpPr>
          <p:cNvPr id="5" name="Content Placeholder 2"/>
          <p:cNvSpPr txBox="1">
            <a:spLocks/>
          </p:cNvSpPr>
          <p:nvPr/>
        </p:nvSpPr>
        <p:spPr>
          <a:xfrm>
            <a:off x="990601" y="5192865"/>
            <a:ext cx="8037870" cy="7964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rtl="1">
              <a:buNone/>
            </a:pPr>
            <a:r>
              <a:rPr lang="ar-EG" sz="2400" b="1" dirty="0"/>
              <a:t>إنها القدرة على شرح وتقديم أفكارك باستخدام لغة واضحة </a:t>
            </a:r>
            <a:r>
              <a:rPr lang="ar-EG" sz="2400" b="1" dirty="0" smtClean="0"/>
              <a:t>لربط واتصال أشخاص مختلفين </a:t>
            </a:r>
            <a:r>
              <a:rPr lang="ar-EG" sz="2400" b="1" dirty="0"/>
              <a:t>بين </a:t>
            </a:r>
            <a:r>
              <a:rPr lang="ar-EG" sz="2400" b="1" dirty="0" smtClean="0"/>
              <a:t>طرفين  </a:t>
            </a:r>
            <a:r>
              <a:rPr lang="ar-EG" sz="2400" b="1" dirty="0"/>
              <a:t>تتحكم فيهما </a:t>
            </a:r>
            <a:r>
              <a:rPr lang="ar-EG" sz="2400" b="1" dirty="0" smtClean="0"/>
              <a:t>عوامل واثار مختلفة.</a:t>
            </a:r>
            <a:endParaRPr lang="en-US" sz="2400" b="1" dirty="0"/>
          </a:p>
        </p:txBody>
      </p:sp>
      <p:pic>
        <p:nvPicPr>
          <p:cNvPr id="1026" name="Picture 2" descr="Image result for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458" y="990600"/>
            <a:ext cx="2283542" cy="2152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6587" y="2209800"/>
            <a:ext cx="6477000" cy="830997"/>
          </a:xfrm>
          <a:prstGeom prst="rect">
            <a:avLst/>
          </a:prstGeom>
        </p:spPr>
        <p:txBody>
          <a:bodyPr wrap="square">
            <a:spAutoFit/>
          </a:bodyPr>
          <a:lstStyle/>
          <a:p>
            <a:pPr marL="0" lvl="1"/>
            <a:r>
              <a:rPr lang="en-US" sz="2400" b="1" dirty="0"/>
              <a:t>It is a connection between two persons controlled by factors and effects.</a:t>
            </a:r>
          </a:p>
        </p:txBody>
      </p:sp>
      <p:sp>
        <p:nvSpPr>
          <p:cNvPr id="6" name="Rectangle 5"/>
          <p:cNvSpPr/>
          <p:nvPr/>
        </p:nvSpPr>
        <p:spPr>
          <a:xfrm>
            <a:off x="762000" y="3069067"/>
            <a:ext cx="5943600" cy="461665"/>
          </a:xfrm>
          <a:prstGeom prst="rect">
            <a:avLst/>
          </a:prstGeom>
        </p:spPr>
        <p:txBody>
          <a:bodyPr wrap="square">
            <a:spAutoFit/>
          </a:bodyPr>
          <a:lstStyle/>
          <a:p>
            <a:pPr marL="0" lvl="1" algn="r" rtl="1"/>
            <a:r>
              <a:rPr lang="ar-EG" sz="2400" b="1" dirty="0" smtClean="0"/>
              <a:t>عملية </a:t>
            </a:r>
            <a:r>
              <a:rPr lang="ar-EG" sz="2400" b="1" dirty="0"/>
              <a:t>تواصل بين طرفين تحكمها عوامل ومؤثرات كثيرة</a:t>
            </a:r>
            <a:endParaRPr lang="en-US" sz="2400" b="1" dirty="0"/>
          </a:p>
        </p:txBody>
      </p:sp>
      <p:sp>
        <p:nvSpPr>
          <p:cNvPr id="7" name="Rectangle 6"/>
          <p:cNvSpPr/>
          <p:nvPr/>
        </p:nvSpPr>
        <p:spPr>
          <a:xfrm>
            <a:off x="298655" y="3904840"/>
            <a:ext cx="8077200" cy="1200329"/>
          </a:xfrm>
          <a:prstGeom prst="rect">
            <a:avLst/>
          </a:prstGeom>
        </p:spPr>
        <p:txBody>
          <a:bodyPr wrap="square">
            <a:spAutoFit/>
          </a:bodyPr>
          <a:lstStyle/>
          <a:p>
            <a:pPr marL="0" lvl="1" algn="just"/>
            <a:r>
              <a:rPr lang="en-US" sz="2400" b="1" dirty="0"/>
              <a:t>It is ability to explain and introduce your ideas using clear language to different  persons connection between two terminals controlled by factors and effects.</a:t>
            </a:r>
          </a:p>
        </p:txBody>
      </p:sp>
    </p:spTree>
    <p:custDataLst>
      <p:tags r:id="rId1"/>
    </p:custDataLst>
    <p:extLst>
      <p:ext uri="{BB962C8B-B14F-4D97-AF65-F5344CB8AC3E}">
        <p14:creationId xmlns:p14="http://schemas.microsoft.com/office/powerpoint/2010/main" val="2817046793"/>
      </p:ext>
    </p:extLst>
  </p:cSld>
  <p:clrMapOvr>
    <a:masterClrMapping/>
  </p:clrMapOvr>
  <mc:AlternateContent xmlns:mc="http://schemas.openxmlformats.org/markup-compatibility/2006">
    <mc:Choice xmlns:p14="http://schemas.microsoft.com/office/powerpoint/2010/main" Requires="p14">
      <p:transition spd="slow" p14:dur="2500" advTm="55141">
        <p:checker/>
      </p:transition>
    </mc:Choice>
    <mc:Fallback>
      <p:transition spd="slow" advTm="55141">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457201"/>
            <a:ext cx="8534400" cy="637849"/>
          </a:xfrm>
          <a:prstGeom prst="rect">
            <a:avLst/>
          </a:prstGeom>
          <a:noFill/>
          <a:ln>
            <a:noFill/>
          </a:ln>
          <a:effectLst/>
        </p:spPr>
        <p:txBody>
          <a:bodyPr wrap="square" lIns="72000" tIns="72000" rIns="72000" bIns="72000">
            <a:spAutoFit/>
          </a:bodyPr>
          <a:lstStyle>
            <a:lvl1pPr eaLnBrk="0" hangingPunct="0">
              <a:tabLst>
                <a:tab pos="528638" algn="r"/>
              </a:tabLst>
              <a:defRPr>
                <a:solidFill>
                  <a:schemeClr val="tx1"/>
                </a:solidFill>
                <a:latin typeface="Arial" charset="0"/>
                <a:cs typeface="Arial" charset="0"/>
              </a:defRPr>
            </a:lvl1pPr>
            <a:lvl2pPr marL="742950" indent="-285750" eaLnBrk="0" hangingPunct="0">
              <a:tabLst>
                <a:tab pos="528638" algn="r"/>
              </a:tabLst>
              <a:defRPr>
                <a:solidFill>
                  <a:schemeClr val="tx1"/>
                </a:solidFill>
                <a:latin typeface="Arial" charset="0"/>
                <a:cs typeface="Arial" charset="0"/>
              </a:defRPr>
            </a:lvl2pPr>
            <a:lvl3pPr marL="1143000" indent="-228600" eaLnBrk="0" hangingPunct="0">
              <a:tabLst>
                <a:tab pos="528638" algn="r"/>
              </a:tabLst>
              <a:defRPr>
                <a:solidFill>
                  <a:schemeClr val="tx1"/>
                </a:solidFill>
                <a:latin typeface="Arial" charset="0"/>
                <a:cs typeface="Arial" charset="0"/>
              </a:defRPr>
            </a:lvl3pPr>
            <a:lvl4pPr marL="1600200" indent="-228600" eaLnBrk="0" hangingPunct="0">
              <a:tabLst>
                <a:tab pos="528638" algn="r"/>
              </a:tabLst>
              <a:defRPr>
                <a:solidFill>
                  <a:schemeClr val="tx1"/>
                </a:solidFill>
                <a:latin typeface="Arial" charset="0"/>
                <a:cs typeface="Arial" charset="0"/>
              </a:defRPr>
            </a:lvl4pPr>
            <a:lvl5pPr marL="2057400" indent="-228600" eaLnBrk="0" hangingPunct="0">
              <a:tabLst>
                <a:tab pos="528638" algn="r"/>
              </a:tabLst>
              <a:defRPr>
                <a:solidFill>
                  <a:schemeClr val="tx1"/>
                </a:solidFill>
                <a:latin typeface="Arial" charset="0"/>
                <a:cs typeface="Arial" charset="0"/>
              </a:defRPr>
            </a:lvl5pPr>
            <a:lvl6pPr marL="2514600" indent="-228600" algn="r" rtl="1" eaLnBrk="0" fontAlgn="base" hangingPunct="0">
              <a:spcBef>
                <a:spcPct val="0"/>
              </a:spcBef>
              <a:spcAft>
                <a:spcPct val="0"/>
              </a:spcAft>
              <a:tabLst>
                <a:tab pos="528638" algn="r"/>
              </a:tabLst>
              <a:defRPr>
                <a:solidFill>
                  <a:schemeClr val="tx1"/>
                </a:solidFill>
                <a:latin typeface="Arial" charset="0"/>
                <a:cs typeface="Arial" charset="0"/>
              </a:defRPr>
            </a:lvl6pPr>
            <a:lvl7pPr marL="2971800" indent="-228600" algn="r" rtl="1" eaLnBrk="0" fontAlgn="base" hangingPunct="0">
              <a:spcBef>
                <a:spcPct val="0"/>
              </a:spcBef>
              <a:spcAft>
                <a:spcPct val="0"/>
              </a:spcAft>
              <a:tabLst>
                <a:tab pos="528638" algn="r"/>
              </a:tabLst>
              <a:defRPr>
                <a:solidFill>
                  <a:schemeClr val="tx1"/>
                </a:solidFill>
                <a:latin typeface="Arial" charset="0"/>
                <a:cs typeface="Arial" charset="0"/>
              </a:defRPr>
            </a:lvl7pPr>
            <a:lvl8pPr marL="3429000" indent="-228600" algn="r" rtl="1" eaLnBrk="0" fontAlgn="base" hangingPunct="0">
              <a:spcBef>
                <a:spcPct val="0"/>
              </a:spcBef>
              <a:spcAft>
                <a:spcPct val="0"/>
              </a:spcAft>
              <a:tabLst>
                <a:tab pos="528638" algn="r"/>
              </a:tabLst>
              <a:defRPr>
                <a:solidFill>
                  <a:schemeClr val="tx1"/>
                </a:solidFill>
                <a:latin typeface="Arial" charset="0"/>
                <a:cs typeface="Arial" charset="0"/>
              </a:defRPr>
            </a:lvl8pPr>
            <a:lvl9pPr marL="3886200" indent="-228600" algn="r" rtl="1" eaLnBrk="0" fontAlgn="base" hangingPunct="0">
              <a:spcBef>
                <a:spcPct val="0"/>
              </a:spcBef>
              <a:spcAft>
                <a:spcPct val="0"/>
              </a:spcAft>
              <a:tabLst>
                <a:tab pos="528638" algn="r"/>
              </a:tabLst>
              <a:defRPr>
                <a:solidFill>
                  <a:schemeClr val="tx1"/>
                </a:solidFill>
                <a:latin typeface="Arial" charset="0"/>
                <a:cs typeface="Arial" charset="0"/>
              </a:defRPr>
            </a:lvl9pPr>
          </a:lstStyle>
          <a:p>
            <a:r>
              <a:rPr lang="en-US" sz="3200" b="1" dirty="0" smtClean="0"/>
              <a:t>Concept of communication:</a:t>
            </a:r>
          </a:p>
        </p:txBody>
      </p:sp>
      <p:pic>
        <p:nvPicPr>
          <p:cNvPr id="3074" name="Picture 2" descr="Image result for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756" y="4953000"/>
            <a:ext cx="6525444" cy="1752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3606" y="3657600"/>
            <a:ext cx="7430729" cy="867930"/>
          </a:xfrm>
          <a:prstGeom prst="rect">
            <a:avLst/>
          </a:prstGeom>
        </p:spPr>
        <p:txBody>
          <a:bodyPr wrap="square">
            <a:spAutoFit/>
          </a:bodyPr>
          <a:lstStyle/>
          <a:p>
            <a:pPr algn="r" rtl="1">
              <a:lnSpc>
                <a:spcPct val="105000"/>
              </a:lnSpc>
              <a:spcAft>
                <a:spcPct val="15000"/>
              </a:spcAft>
            </a:pPr>
            <a:r>
              <a:rPr lang="ar-SA" altLang="en-US" sz="2400" b="1" dirty="0" smtClean="0">
                <a:cs typeface="Simplified Arabic" pitchFamily="2" charset="-78"/>
              </a:rPr>
              <a:t>الاتصال </a:t>
            </a:r>
            <a:r>
              <a:rPr lang="ar-SA" altLang="en-US" sz="2400" b="1" dirty="0">
                <a:cs typeface="Simplified Arabic" pitchFamily="2" charset="-78"/>
              </a:rPr>
              <a:t>هو عملية تبادل المعلومات  والآراء والأفكار والمشاعر بين أفراد أى مجتمع وبعضهم البعض، وذلك لتحقيق هدف أو أهداف معينة. </a:t>
            </a:r>
            <a:endParaRPr lang="en-US" altLang="en-US" sz="2400" b="1" dirty="0">
              <a:cs typeface="Simplified Arabic" pitchFamily="2" charset="-78"/>
            </a:endParaRPr>
          </a:p>
        </p:txBody>
      </p:sp>
      <p:sp>
        <p:nvSpPr>
          <p:cNvPr id="3" name="Rectangle 2"/>
          <p:cNvSpPr/>
          <p:nvPr/>
        </p:nvSpPr>
        <p:spPr>
          <a:xfrm>
            <a:off x="6096000" y="777334"/>
            <a:ext cx="2522132" cy="590931"/>
          </a:xfrm>
          <a:prstGeom prst="rect">
            <a:avLst/>
          </a:prstGeom>
        </p:spPr>
        <p:txBody>
          <a:bodyPr wrap="square">
            <a:spAutoFit/>
          </a:bodyPr>
          <a:lstStyle/>
          <a:p>
            <a:pPr algn="r" rtl="1">
              <a:lnSpc>
                <a:spcPct val="90000"/>
              </a:lnSpc>
            </a:pPr>
            <a:r>
              <a:rPr lang="ar-SA" altLang="en-US" sz="3600" b="1" dirty="0">
                <a:cs typeface="Monotype Koufi" pitchFamily="2" charset="-78"/>
              </a:rPr>
              <a:t>مفهوم الاتصال : </a:t>
            </a:r>
          </a:p>
        </p:txBody>
      </p:sp>
      <p:sp>
        <p:nvSpPr>
          <p:cNvPr id="5" name="Rectangle 4"/>
          <p:cNvSpPr/>
          <p:nvPr/>
        </p:nvSpPr>
        <p:spPr>
          <a:xfrm>
            <a:off x="228600" y="1752600"/>
            <a:ext cx="8237132" cy="1200329"/>
          </a:xfrm>
          <a:prstGeom prst="rect">
            <a:avLst/>
          </a:prstGeom>
        </p:spPr>
        <p:txBody>
          <a:bodyPr wrap="square">
            <a:spAutoFit/>
          </a:bodyPr>
          <a:lstStyle/>
          <a:p>
            <a:r>
              <a:rPr lang="en-US" sz="2400" dirty="0"/>
              <a:t>Communication is the process of exchanging information, opinions, ideas and feelings between individuals of any society and each other, in order to achieve a specific goal or goals.</a:t>
            </a:r>
            <a:endParaRPr lang="en-US" altLang="en-US" sz="2400" dirty="0">
              <a:solidFill>
                <a:srgbClr val="FF0000"/>
              </a:solidFill>
              <a:cs typeface="Monotype Koufi" pitchFamily="2" charset="-78"/>
            </a:endParaRPr>
          </a:p>
        </p:txBody>
      </p:sp>
    </p:spTree>
    <p:custDataLst>
      <p:tags r:id="rId1"/>
    </p:custDataLst>
    <p:extLst>
      <p:ext uri="{BB962C8B-B14F-4D97-AF65-F5344CB8AC3E}">
        <p14:creationId xmlns:p14="http://schemas.microsoft.com/office/powerpoint/2010/main" val="759164735"/>
      </p:ext>
    </p:extLst>
  </p:cSld>
  <p:clrMapOvr>
    <a:masterClrMapping/>
  </p:clrMapOvr>
  <mc:AlternateContent xmlns:mc="http://schemas.openxmlformats.org/markup-compatibility/2006">
    <mc:Choice xmlns:p14="http://schemas.microsoft.com/office/powerpoint/2010/main" Requires="p14">
      <p:transition spd="slow" p14:dur="2500" advTm="40503">
        <p:checker/>
      </p:transition>
    </mc:Choice>
    <mc:Fallback>
      <p:transition spd="slow" advTm="4050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81000" y="457200"/>
            <a:ext cx="8077200" cy="526426"/>
          </a:xfrm>
          <a:prstGeom prst="rect">
            <a:avLst/>
          </a:prstGeom>
        </p:spPr>
        <p:txBody>
          <a:bodyPr wrap="square">
            <a:spAutoFit/>
          </a:bodyPr>
          <a:lstStyle/>
          <a:p>
            <a:pPr>
              <a:lnSpc>
                <a:spcPct val="105000"/>
              </a:lnSpc>
              <a:spcAft>
                <a:spcPct val="15000"/>
              </a:spcAft>
            </a:pPr>
            <a:r>
              <a:rPr lang="en-US" sz="2800" dirty="0" smtClean="0"/>
              <a:t>Another Definition.</a:t>
            </a:r>
            <a:endParaRPr lang="en-US" altLang="en-US" sz="2800" b="1" dirty="0" smtClean="0">
              <a:cs typeface="Simplified Arabic" pitchFamily="2" charset="-78"/>
            </a:endParaRPr>
          </a:p>
        </p:txBody>
      </p:sp>
      <p:pic>
        <p:nvPicPr>
          <p:cNvPr id="4098" name="Picture 2" descr="Image result for communic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739329"/>
            <a:ext cx="2514600" cy="20965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4735" y="3733800"/>
            <a:ext cx="7543800" cy="867930"/>
          </a:xfrm>
          <a:prstGeom prst="rect">
            <a:avLst/>
          </a:prstGeom>
        </p:spPr>
        <p:txBody>
          <a:bodyPr wrap="square">
            <a:spAutoFit/>
          </a:bodyPr>
          <a:lstStyle/>
          <a:p>
            <a:pPr algn="r" rtl="1">
              <a:lnSpc>
                <a:spcPct val="105000"/>
              </a:lnSpc>
              <a:spcAft>
                <a:spcPct val="15000"/>
              </a:spcAft>
            </a:pPr>
            <a:r>
              <a:rPr lang="ar-SA" altLang="en-US" sz="2400" b="1" dirty="0" smtClean="0">
                <a:cs typeface="+mj-cs"/>
              </a:rPr>
              <a:t>الاتصال </a:t>
            </a:r>
            <a:r>
              <a:rPr lang="ar-SA" altLang="en-US" sz="2400" b="1" dirty="0">
                <a:cs typeface="+mj-cs"/>
              </a:rPr>
              <a:t>هو عملية هادفة لنقل المعلومات</a:t>
            </a:r>
            <a:r>
              <a:rPr lang="en-US" altLang="en-US" sz="2400" b="1" dirty="0">
                <a:cs typeface="+mj-cs"/>
              </a:rPr>
              <a:t> </a:t>
            </a:r>
            <a:r>
              <a:rPr lang="ar-SA" altLang="en-US" sz="2400" b="1" dirty="0">
                <a:cs typeface="+mj-cs"/>
              </a:rPr>
              <a:t>والأفكار والمهارات والإتجاهات من شخص إلى آخر، وتؤدى إلى إحداث أثر معين على متلقى </a:t>
            </a:r>
            <a:r>
              <a:rPr lang="ar-EG" altLang="en-US" sz="2400" b="1" dirty="0">
                <a:cs typeface="+mj-cs"/>
              </a:rPr>
              <a:t>الرسالة</a:t>
            </a:r>
            <a:endParaRPr lang="en-US" sz="2400" dirty="0">
              <a:cs typeface="+mj-cs"/>
            </a:endParaRPr>
          </a:p>
        </p:txBody>
      </p:sp>
      <p:sp>
        <p:nvSpPr>
          <p:cNvPr id="3" name="Rectangle 2"/>
          <p:cNvSpPr/>
          <p:nvPr/>
        </p:nvSpPr>
        <p:spPr>
          <a:xfrm>
            <a:off x="6676943" y="549597"/>
            <a:ext cx="1781257" cy="535531"/>
          </a:xfrm>
          <a:prstGeom prst="rect">
            <a:avLst/>
          </a:prstGeom>
        </p:spPr>
        <p:txBody>
          <a:bodyPr wrap="none">
            <a:spAutoFit/>
          </a:bodyPr>
          <a:lstStyle/>
          <a:p>
            <a:pPr algn="r" rtl="1">
              <a:lnSpc>
                <a:spcPct val="90000"/>
              </a:lnSpc>
            </a:pPr>
            <a:r>
              <a:rPr lang="ar-SA" altLang="en-US" sz="3200" dirty="0">
                <a:cs typeface="+mj-cs"/>
              </a:rPr>
              <a:t>تعريف أخر </a:t>
            </a:r>
          </a:p>
        </p:txBody>
      </p:sp>
      <p:sp>
        <p:nvSpPr>
          <p:cNvPr id="5" name="Rectangle 4"/>
          <p:cNvSpPr/>
          <p:nvPr/>
        </p:nvSpPr>
        <p:spPr>
          <a:xfrm>
            <a:off x="571500" y="1565196"/>
            <a:ext cx="7696200" cy="1902059"/>
          </a:xfrm>
          <a:prstGeom prst="rect">
            <a:avLst/>
          </a:prstGeom>
        </p:spPr>
        <p:txBody>
          <a:bodyPr wrap="square">
            <a:spAutoFit/>
          </a:bodyPr>
          <a:lstStyle/>
          <a:p>
            <a:pPr>
              <a:lnSpc>
                <a:spcPct val="105000"/>
              </a:lnSpc>
              <a:spcAft>
                <a:spcPct val="15000"/>
              </a:spcAft>
            </a:pPr>
            <a:r>
              <a:rPr lang="en-US" sz="2800" dirty="0"/>
              <a:t>Communication is a purposeful process of transferring information, ideas, skills and directions from one person to another, and leads to a specific impact on the recipient of the message</a:t>
            </a:r>
          </a:p>
        </p:txBody>
      </p:sp>
    </p:spTree>
    <p:custDataLst>
      <p:tags r:id="rId1"/>
    </p:custDataLst>
    <p:extLst>
      <p:ext uri="{BB962C8B-B14F-4D97-AF65-F5344CB8AC3E}">
        <p14:creationId xmlns:p14="http://schemas.microsoft.com/office/powerpoint/2010/main" val="368978084"/>
      </p:ext>
    </p:extLst>
  </p:cSld>
  <p:clrMapOvr>
    <a:masterClrMapping/>
  </p:clrMapOvr>
  <mc:AlternateContent xmlns:mc="http://schemas.openxmlformats.org/markup-compatibility/2006">
    <mc:Choice xmlns:p14="http://schemas.microsoft.com/office/powerpoint/2010/main" Requires="p14">
      <p:transition spd="slow" p14:dur="2500" advTm="41708">
        <p:checker/>
      </p:transition>
    </mc:Choice>
    <mc:Fallback>
      <p:transition spd="slow" advTm="41708">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5575" y="4343400"/>
            <a:ext cx="8612186" cy="9789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r>
              <a:rPr lang="ar-SA" altLang="en-US" sz="2800" b="1" dirty="0" smtClean="0"/>
              <a:t>يحدث الاتصال عندما يقوم الشخص بالإرسال او استقبال المعلومات والأفكار والمشاعر مع الاخرين</a:t>
            </a:r>
            <a:endParaRPr lang="ar-EG" altLang="en-US" sz="2800" b="1" dirty="0" smtClean="0"/>
          </a:p>
        </p:txBody>
      </p:sp>
      <p:sp>
        <p:nvSpPr>
          <p:cNvPr id="2" name="AutoShape 2" descr="Image result for commun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ommun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communic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communica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communicatio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communicatio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Image result for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8" y="160338"/>
            <a:ext cx="2718619" cy="25626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2890" y="681335"/>
            <a:ext cx="6087908" cy="1384995"/>
          </a:xfrm>
          <a:prstGeom prst="rect">
            <a:avLst/>
          </a:prstGeom>
        </p:spPr>
        <p:txBody>
          <a:bodyPr wrap="square">
            <a:spAutoFit/>
          </a:bodyPr>
          <a:lstStyle/>
          <a:p>
            <a:pPr>
              <a:buFont typeface="Wingdings" pitchFamily="2" charset="2"/>
              <a:buNone/>
            </a:pPr>
            <a:r>
              <a:rPr lang="en-US" altLang="en-US" sz="2800" b="1" dirty="0"/>
              <a:t>The process of creating meanings and the participation of others in it</a:t>
            </a:r>
          </a:p>
          <a:p>
            <a:pPr>
              <a:buFont typeface="Wingdings" pitchFamily="2" charset="2"/>
              <a:buNone/>
            </a:pPr>
            <a:r>
              <a:rPr lang="en-US" altLang="en-US" sz="2800" b="1" dirty="0" smtClean="0"/>
              <a:t>During </a:t>
            </a:r>
            <a:r>
              <a:rPr lang="en-US" altLang="en-US" sz="2800" b="1" dirty="0"/>
              <a:t>the use of symbols.</a:t>
            </a:r>
          </a:p>
        </p:txBody>
      </p:sp>
      <p:sp>
        <p:nvSpPr>
          <p:cNvPr id="10" name="Rectangle 9"/>
          <p:cNvSpPr/>
          <p:nvPr/>
        </p:nvSpPr>
        <p:spPr>
          <a:xfrm>
            <a:off x="612775" y="2082716"/>
            <a:ext cx="5788023" cy="954107"/>
          </a:xfrm>
          <a:prstGeom prst="rect">
            <a:avLst/>
          </a:prstGeom>
        </p:spPr>
        <p:txBody>
          <a:bodyPr wrap="square">
            <a:spAutoFit/>
          </a:bodyPr>
          <a:lstStyle/>
          <a:p>
            <a:pPr algn="r" rtl="1"/>
            <a:r>
              <a:rPr lang="ar-SA" altLang="en-US" sz="2800" b="1" dirty="0">
                <a:cs typeface="+mj-cs"/>
              </a:rPr>
              <a:t>عملية انشاء المعاني ومشاركة الآخرين فيها من </a:t>
            </a:r>
            <a:r>
              <a:rPr lang="ar-EG" altLang="en-US" sz="2800" b="1" dirty="0">
                <a:cs typeface="+mj-cs"/>
              </a:rPr>
              <a:t> </a:t>
            </a:r>
            <a:r>
              <a:rPr lang="ar-SA" altLang="en-US" sz="2800" b="1" dirty="0">
                <a:cs typeface="+mj-cs"/>
              </a:rPr>
              <a:t>خلال استخدام الرموز.</a:t>
            </a:r>
          </a:p>
        </p:txBody>
      </p:sp>
      <p:sp>
        <p:nvSpPr>
          <p:cNvPr id="11" name="Rectangle 10"/>
          <p:cNvSpPr/>
          <p:nvPr/>
        </p:nvSpPr>
        <p:spPr>
          <a:xfrm>
            <a:off x="312890" y="3272135"/>
            <a:ext cx="7307110" cy="830997"/>
          </a:xfrm>
          <a:prstGeom prst="rect">
            <a:avLst/>
          </a:prstGeom>
        </p:spPr>
        <p:txBody>
          <a:bodyPr wrap="square">
            <a:spAutoFit/>
          </a:bodyPr>
          <a:lstStyle/>
          <a:p>
            <a:pPr>
              <a:buFont typeface="Wingdings" pitchFamily="2" charset="2"/>
              <a:buNone/>
            </a:pPr>
            <a:r>
              <a:rPr lang="en-US" altLang="en-US" sz="2400" b="1" dirty="0"/>
              <a:t>Communication occurs when the person is sending or  Receive information, ideas and feelings with others</a:t>
            </a:r>
          </a:p>
        </p:txBody>
      </p:sp>
    </p:spTree>
    <p:custDataLst>
      <p:tags r:id="rId1"/>
    </p:custDataLst>
    <p:extLst>
      <p:ext uri="{BB962C8B-B14F-4D97-AF65-F5344CB8AC3E}">
        <p14:creationId xmlns:p14="http://schemas.microsoft.com/office/powerpoint/2010/main" val="454268129"/>
      </p:ext>
    </p:extLst>
  </p:cSld>
  <p:clrMapOvr>
    <a:masterClrMapping/>
  </p:clrMapOvr>
  <mc:AlternateContent xmlns:mc="http://schemas.openxmlformats.org/markup-compatibility/2006">
    <mc:Choice xmlns:p14="http://schemas.microsoft.com/office/powerpoint/2010/main" Requires="p14">
      <p:transition spd="slow" p14:dur="2500" advTm="50490">
        <p:checker/>
      </p:transition>
    </mc:Choice>
    <mc:Fallback>
      <p:transition spd="slow" advTm="5049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50"/>
                                  </p:iterate>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50"/>
                                  </p:iterate>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52400" y="36576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charset="0"/>
              </a:defRPr>
            </a:lvl3pPr>
            <a:lvl4pPr marL="1600200" indent="-228600" eaLnBrk="0" hangingPunct="0">
              <a:spcBef>
                <a:spcPct val="20000"/>
              </a:spcBef>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charset="0"/>
              </a:defRPr>
            </a:lvl9pPr>
          </a:lstStyle>
          <a:p>
            <a:pPr algn="r" rtl="1" eaLnBrk="1" hangingPunct="1">
              <a:spcBef>
                <a:spcPct val="50000"/>
              </a:spcBef>
              <a:buClrTx/>
              <a:buSzTx/>
              <a:buFontTx/>
              <a:buNone/>
            </a:pPr>
            <a:r>
              <a:rPr lang="ar-SA" altLang="en-US" sz="2400" b="1" dirty="0">
                <a:latin typeface="Times New Roman" pitchFamily="18" charset="0"/>
                <a:cs typeface="Times New Roman" pitchFamily="18" charset="0"/>
              </a:rPr>
              <a:t>عملية فعل له (استجابة) يتولاها كل من المرسل والمستقبل ويتم خلالها استعمال بعض الحواس كالسمع والنظر واللمس والشم والتذوق ، ويكون لهذه الحواس تأثيرات سريعة على التفكير والذي يؤدي في الغالب الى </a:t>
            </a:r>
            <a:r>
              <a:rPr lang="ar-SA" altLang="en-US" sz="2400" b="1" dirty="0" smtClean="0">
                <a:latin typeface="Times New Roman" pitchFamily="18" charset="0"/>
                <a:cs typeface="Times New Roman" pitchFamily="18" charset="0"/>
              </a:rPr>
              <a:t>الاستجابة</a:t>
            </a:r>
            <a:endParaRPr lang="ar-EG" altLang="en-US" sz="2400" b="1" dirty="0" smtClean="0">
              <a:latin typeface="Times New Roman" pitchFamily="18" charset="0"/>
              <a:cs typeface="Times New Roman" pitchFamily="18" charset="0"/>
            </a:endParaRPr>
          </a:p>
        </p:txBody>
      </p:sp>
      <p:pic>
        <p:nvPicPr>
          <p:cNvPr id="6146" name="Picture 2" descr="Image result for 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497" y="304800"/>
            <a:ext cx="4209503" cy="18602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700" y="2074717"/>
            <a:ext cx="8763000" cy="1569660"/>
          </a:xfrm>
          <a:prstGeom prst="rect">
            <a:avLst/>
          </a:prstGeom>
        </p:spPr>
        <p:txBody>
          <a:bodyPr wrap="square">
            <a:spAutoFit/>
          </a:bodyPr>
          <a:lstStyle/>
          <a:p>
            <a:pPr>
              <a:spcBef>
                <a:spcPct val="50000"/>
              </a:spcBef>
            </a:pPr>
            <a:r>
              <a:rPr lang="en-US" altLang="en-US" sz="2400" b="1" dirty="0">
                <a:latin typeface="Times New Roman" pitchFamily="18" charset="0"/>
                <a:cs typeface="Times New Roman" pitchFamily="18" charset="0"/>
              </a:rPr>
              <a:t>An act of his (response) is undertaken by both the sender and the receiver, during which some senses such as hearing, sight, touch, smell and taste are used, and these senses have rapid effects on thinking that often leads to response</a:t>
            </a:r>
          </a:p>
        </p:txBody>
      </p:sp>
    </p:spTree>
    <p:custDataLst>
      <p:tags r:id="rId1"/>
    </p:custDataLst>
    <p:extLst>
      <p:ext uri="{BB962C8B-B14F-4D97-AF65-F5344CB8AC3E}">
        <p14:creationId xmlns:p14="http://schemas.microsoft.com/office/powerpoint/2010/main" val="2317977733"/>
      </p:ext>
    </p:extLst>
  </p:cSld>
  <p:clrMapOvr>
    <a:masterClrMapping/>
  </p:clrMapOvr>
  <mc:AlternateContent xmlns:mc="http://schemas.openxmlformats.org/markup-compatibility/2006">
    <mc:Choice xmlns:p14="http://schemas.microsoft.com/office/powerpoint/2010/main" Requires="p14">
      <p:transition spd="slow" p14:dur="2500" advTm="57479">
        <p:checker/>
      </p:transition>
    </mc:Choice>
    <mc:Fallback>
      <p:transition spd="slow" advTm="57479">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5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16"/>
          <p:cNvSpPr>
            <a:spLocks noChangeArrowheads="1"/>
          </p:cNvSpPr>
          <p:nvPr/>
        </p:nvSpPr>
        <p:spPr bwMode="auto">
          <a:xfrm>
            <a:off x="6781800" y="152400"/>
            <a:ext cx="21483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ar-EG" altLang="en-US" sz="3200" b="1" dirty="0" smtClean="0"/>
              <a:t>اهمية الاتصال </a:t>
            </a:r>
            <a:endParaRPr lang="en-US" altLang="en-US" sz="3200" b="1" dirty="0"/>
          </a:p>
        </p:txBody>
      </p:sp>
      <p:sp>
        <p:nvSpPr>
          <p:cNvPr id="3" name="Text Box 4"/>
          <p:cNvSpPr txBox="1">
            <a:spLocks noChangeArrowheads="1"/>
          </p:cNvSpPr>
          <p:nvPr/>
        </p:nvSpPr>
        <p:spPr bwMode="auto">
          <a:xfrm>
            <a:off x="148532" y="4419600"/>
            <a:ext cx="5250786" cy="1035906"/>
          </a:xfrm>
          <a:prstGeom prst="rect">
            <a:avLst/>
          </a:prstGeom>
          <a:noFill/>
          <a:ln>
            <a:noFill/>
          </a:ln>
          <a:effectLst/>
        </p:spPr>
        <p:txBody>
          <a:bodyPr wrap="square" lIns="72000" tIns="72000" rIns="72000" bIns="72000">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algn="r" rtl="1" eaLnBrk="0" fontAlgn="base" hangingPunct="0">
              <a:spcBef>
                <a:spcPct val="0"/>
              </a:spcBef>
              <a:spcAft>
                <a:spcPct val="0"/>
              </a:spcAft>
              <a:defRPr>
                <a:solidFill>
                  <a:schemeClr val="tx1"/>
                </a:solidFill>
                <a:latin typeface="Arial" charset="0"/>
                <a:cs typeface="Arial" charset="0"/>
              </a:defRPr>
            </a:lvl6pPr>
            <a:lvl7pPr marL="3086100" indent="-342900" algn="r" rtl="1" eaLnBrk="0" fontAlgn="base" hangingPunct="0">
              <a:spcBef>
                <a:spcPct val="0"/>
              </a:spcBef>
              <a:spcAft>
                <a:spcPct val="0"/>
              </a:spcAft>
              <a:defRPr>
                <a:solidFill>
                  <a:schemeClr val="tx1"/>
                </a:solidFill>
                <a:latin typeface="Arial" charset="0"/>
                <a:cs typeface="Arial" charset="0"/>
              </a:defRPr>
            </a:lvl7pPr>
            <a:lvl8pPr marL="3543300" indent="-342900" algn="r" rtl="1" eaLnBrk="0" fontAlgn="base" hangingPunct="0">
              <a:spcBef>
                <a:spcPct val="0"/>
              </a:spcBef>
              <a:spcAft>
                <a:spcPct val="0"/>
              </a:spcAft>
              <a:defRPr>
                <a:solidFill>
                  <a:schemeClr val="tx1"/>
                </a:solidFill>
                <a:latin typeface="Arial" charset="0"/>
                <a:cs typeface="Arial" charset="0"/>
              </a:defRPr>
            </a:lvl8pPr>
            <a:lvl9pPr marL="4000500" indent="-342900" algn="r" rtl="1"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lnSpc>
                <a:spcPct val="110000"/>
              </a:lnSpc>
              <a:spcAft>
                <a:spcPct val="30000"/>
              </a:spcAft>
            </a:pPr>
            <a:r>
              <a:rPr lang="en-US" altLang="en-US" b="1" dirty="0" smtClean="0">
                <a:cs typeface="Simplified Arabic" pitchFamily="2" charset="-78"/>
              </a:rPr>
              <a:t>An </a:t>
            </a:r>
            <a:r>
              <a:rPr lang="en-US" altLang="en-US" b="1" dirty="0">
                <a:cs typeface="Simplified Arabic" pitchFamily="2" charset="-78"/>
              </a:rPr>
              <a:t>important means of management practices in planning, organizing, directing, supervising and controlling </a:t>
            </a:r>
            <a:r>
              <a:rPr lang="en-US" altLang="en-US" b="1" dirty="0" smtClean="0">
                <a:cs typeface="Simplified Arabic" pitchFamily="2" charset="-78"/>
              </a:rPr>
              <a:t>performance</a:t>
            </a:r>
            <a:endParaRPr lang="en-US" altLang="en-US" b="1" dirty="0">
              <a:cs typeface="Simplified Arabic" pitchFamily="2" charset="-78"/>
            </a:endParaRPr>
          </a:p>
        </p:txBody>
      </p:sp>
      <p:pic>
        <p:nvPicPr>
          <p:cNvPr id="7170" name="Picture 2" descr="Image result for اهمية الاتصا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0505" y="947059"/>
            <a:ext cx="1346190" cy="9059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اهمية الاتصا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285" y="2705674"/>
            <a:ext cx="2000860" cy="15223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communica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4693960"/>
            <a:ext cx="2548537" cy="208784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channel for communication meth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3605" y="950509"/>
            <a:ext cx="1424962" cy="902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571" y="880594"/>
            <a:ext cx="4572000" cy="701731"/>
          </a:xfrm>
          <a:prstGeom prst="rect">
            <a:avLst/>
          </a:prstGeom>
        </p:spPr>
        <p:txBody>
          <a:bodyPr>
            <a:spAutoFit/>
          </a:bodyPr>
          <a:lstStyle/>
          <a:p>
            <a:pPr>
              <a:lnSpc>
                <a:spcPct val="110000"/>
              </a:lnSpc>
              <a:spcAft>
                <a:spcPct val="30000"/>
              </a:spcAft>
            </a:pPr>
            <a:r>
              <a:rPr lang="en-US" altLang="en-US" b="1" dirty="0">
                <a:cs typeface="Simplified Arabic" pitchFamily="2" charset="-78"/>
              </a:rPr>
              <a:t>The means of communication and interaction between the different parties.</a:t>
            </a:r>
          </a:p>
        </p:txBody>
      </p:sp>
      <p:sp>
        <p:nvSpPr>
          <p:cNvPr id="5" name="Rectangle 4"/>
          <p:cNvSpPr/>
          <p:nvPr/>
        </p:nvSpPr>
        <p:spPr>
          <a:xfrm>
            <a:off x="2286000" y="3657600"/>
            <a:ext cx="3657600" cy="397032"/>
          </a:xfrm>
          <a:prstGeom prst="rect">
            <a:avLst/>
          </a:prstGeom>
        </p:spPr>
        <p:txBody>
          <a:bodyPr wrap="square">
            <a:spAutoFit/>
          </a:bodyPr>
          <a:lstStyle/>
          <a:p>
            <a:pPr algn="justLow" rtl="1">
              <a:lnSpc>
                <a:spcPct val="110000"/>
              </a:lnSpc>
              <a:spcAft>
                <a:spcPct val="30000"/>
              </a:spcAft>
            </a:pPr>
            <a:r>
              <a:rPr lang="ar-SA" altLang="en-US" b="1" dirty="0" smtClean="0">
                <a:cs typeface="Simplified Arabic" pitchFamily="2" charset="-78"/>
              </a:rPr>
              <a:t>جوهر </a:t>
            </a:r>
            <a:r>
              <a:rPr lang="ar-SA" altLang="en-US" b="1" dirty="0">
                <a:cs typeface="Simplified Arabic" pitchFamily="2" charset="-78"/>
              </a:rPr>
              <a:t>العملية التعليمية والبحثية.</a:t>
            </a:r>
            <a:endParaRPr lang="ar-EG" altLang="en-US" b="1" dirty="0">
              <a:cs typeface="Simplified Arabic" pitchFamily="2" charset="-78"/>
            </a:endParaRPr>
          </a:p>
        </p:txBody>
      </p:sp>
      <p:sp>
        <p:nvSpPr>
          <p:cNvPr id="6" name="Rectangle 5"/>
          <p:cNvSpPr/>
          <p:nvPr/>
        </p:nvSpPr>
        <p:spPr>
          <a:xfrm>
            <a:off x="313402" y="2897400"/>
            <a:ext cx="5386956" cy="397032"/>
          </a:xfrm>
          <a:prstGeom prst="rect">
            <a:avLst/>
          </a:prstGeom>
        </p:spPr>
        <p:txBody>
          <a:bodyPr wrap="square">
            <a:spAutoFit/>
          </a:bodyPr>
          <a:lstStyle/>
          <a:p>
            <a:pPr>
              <a:lnSpc>
                <a:spcPct val="110000"/>
              </a:lnSpc>
              <a:spcAft>
                <a:spcPct val="30000"/>
              </a:spcAft>
            </a:pPr>
            <a:r>
              <a:rPr lang="en-US" altLang="en-US" b="1" dirty="0">
                <a:cs typeface="Simplified Arabic" pitchFamily="2" charset="-78"/>
              </a:rPr>
              <a:t>The essence of the educational and research process.</a:t>
            </a:r>
            <a:endParaRPr lang="ar-SA" altLang="en-US" b="1" dirty="0">
              <a:cs typeface="Simplified Arabic" pitchFamily="2" charset="-78"/>
            </a:endParaRPr>
          </a:p>
        </p:txBody>
      </p:sp>
      <p:sp>
        <p:nvSpPr>
          <p:cNvPr id="8" name="Rectangle 7"/>
          <p:cNvSpPr/>
          <p:nvPr/>
        </p:nvSpPr>
        <p:spPr>
          <a:xfrm>
            <a:off x="-2458" y="5649825"/>
            <a:ext cx="6224178" cy="646331"/>
          </a:xfrm>
          <a:prstGeom prst="rect">
            <a:avLst/>
          </a:prstGeom>
        </p:spPr>
        <p:txBody>
          <a:bodyPr wrap="square">
            <a:spAutoFit/>
          </a:bodyPr>
          <a:lstStyle/>
          <a:p>
            <a:pPr algn="r" rtl="1"/>
            <a:r>
              <a:rPr lang="ar-EG" b="1" dirty="0"/>
              <a:t>وسيلة مهمة لممارسات الإدارة في التخطيط والتنظيم والتوجيه والإشراف والرقابة على الأداء</a:t>
            </a:r>
            <a:endParaRPr lang="en-US" b="1" dirty="0"/>
          </a:p>
        </p:txBody>
      </p:sp>
      <p:sp>
        <p:nvSpPr>
          <p:cNvPr id="9" name="Rectangle 8"/>
          <p:cNvSpPr/>
          <p:nvPr/>
        </p:nvSpPr>
        <p:spPr>
          <a:xfrm>
            <a:off x="748185" y="123214"/>
            <a:ext cx="5322804" cy="523220"/>
          </a:xfrm>
          <a:prstGeom prst="rect">
            <a:avLst/>
          </a:prstGeom>
        </p:spPr>
        <p:txBody>
          <a:bodyPr wrap="none">
            <a:spAutoFit/>
          </a:bodyPr>
          <a:lstStyle/>
          <a:p>
            <a:r>
              <a:rPr lang="en-US" sz="2800" b="1" dirty="0"/>
              <a:t>The importance of communication</a:t>
            </a:r>
          </a:p>
        </p:txBody>
      </p:sp>
      <p:sp>
        <p:nvSpPr>
          <p:cNvPr id="11" name="Rectangle 10"/>
          <p:cNvSpPr/>
          <p:nvPr/>
        </p:nvSpPr>
        <p:spPr>
          <a:xfrm>
            <a:off x="1752600" y="2018836"/>
            <a:ext cx="3765774" cy="369332"/>
          </a:xfrm>
          <a:prstGeom prst="rect">
            <a:avLst/>
          </a:prstGeom>
        </p:spPr>
        <p:txBody>
          <a:bodyPr wrap="none">
            <a:spAutoFit/>
          </a:bodyPr>
          <a:lstStyle/>
          <a:p>
            <a:r>
              <a:rPr lang="ar-SA" altLang="en-US" b="1" dirty="0">
                <a:cs typeface="Simplified Arabic" pitchFamily="2" charset="-78"/>
              </a:rPr>
              <a:t>وسيلة التخاطب والتفاعل بين الأطراف المختلفة.</a:t>
            </a:r>
            <a:r>
              <a:rPr lang="ar-EG" altLang="en-US" b="1" dirty="0">
                <a:cs typeface="Simplified Arabic" pitchFamily="2" charset="-78"/>
              </a:rPr>
              <a:t> </a:t>
            </a:r>
            <a:endParaRPr lang="en-US" dirty="0"/>
          </a:p>
        </p:txBody>
      </p:sp>
    </p:spTree>
    <p:custDataLst>
      <p:tags r:id="rId1"/>
    </p:custDataLst>
    <p:extLst>
      <p:ext uri="{BB962C8B-B14F-4D97-AF65-F5344CB8AC3E}">
        <p14:creationId xmlns:p14="http://schemas.microsoft.com/office/powerpoint/2010/main" val="3624654497"/>
      </p:ext>
    </p:extLst>
  </p:cSld>
  <p:clrMapOvr>
    <a:masterClrMapping/>
  </p:clrMapOvr>
  <mc:AlternateContent xmlns:mc="http://schemas.openxmlformats.org/markup-compatibility/2006">
    <mc:Choice xmlns:p14="http://schemas.microsoft.com/office/powerpoint/2010/main" Requires="p14">
      <p:transition spd="slow" p14:dur="2500" advTm="70817">
        <p:checker/>
      </p:transition>
    </mc:Choice>
    <mc:Fallback>
      <p:transition spd="slow" advTm="70817">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ircle(in)">
                                      <p:cBhvr>
                                        <p:cTn id="11" dur="20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178"/>
                                        </p:tgtEl>
                                        <p:attrNameLst>
                                          <p:attrName>style.visibility</p:attrName>
                                        </p:attrNameLst>
                                      </p:cBhvr>
                                      <p:to>
                                        <p:strVal val="visible"/>
                                      </p:to>
                                    </p:set>
                                    <p:animEffect transition="in" filter="circle(in)">
                                      <p:cBhvr>
                                        <p:cTn id="16" dur="2000"/>
                                        <p:tgtEl>
                                          <p:spTgt spid="717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150"/>
                                  </p:iterate>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150"/>
                                  </p:iterate>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circle(in)">
                                      <p:cBhvr>
                                        <p:cTn id="29" dur="2000"/>
                                        <p:tgtEl>
                                          <p:spTgt spid="717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Abs val="150"/>
                                  </p:iterate>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Abs val="150"/>
                                  </p:iterate>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176"/>
                                        </p:tgtEl>
                                        <p:attrNameLst>
                                          <p:attrName>style.visibility</p:attrName>
                                        </p:attrNameLst>
                                      </p:cBhvr>
                                      <p:to>
                                        <p:strVal val="visible"/>
                                      </p:to>
                                    </p:set>
                                    <p:animEffect transition="in" filter="circle(in)">
                                      <p:cBhvr>
                                        <p:cTn id="42" dur="2000"/>
                                        <p:tgtEl>
                                          <p:spTgt spid="717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150"/>
                                  </p:iterate>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8"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13.1"/>
</p:tagLst>
</file>

<file path=ppt/tags/tag10.xml><?xml version="1.0" encoding="utf-8"?>
<p:tagLst xmlns:a="http://schemas.openxmlformats.org/drawingml/2006/main" xmlns:r="http://schemas.openxmlformats.org/officeDocument/2006/relationships" xmlns:p="http://schemas.openxmlformats.org/presentationml/2006/main">
  <p:tag name="TIMING" val="|0.7|12.2|1.7|9.9|12.4|2.1|7.6|13.8|7.5|12|4.9"/>
</p:tagLst>
</file>

<file path=ppt/tags/tag11.xml><?xml version="1.0" encoding="utf-8"?>
<p:tagLst xmlns:a="http://schemas.openxmlformats.org/drawingml/2006/main" xmlns:r="http://schemas.openxmlformats.org/officeDocument/2006/relationships" xmlns:p="http://schemas.openxmlformats.org/presentationml/2006/main">
  <p:tag name="TIMING" val="|0.4|5.9"/>
</p:tagLst>
</file>

<file path=ppt/tags/tag12.xml><?xml version="1.0" encoding="utf-8"?>
<p:tagLst xmlns:a="http://schemas.openxmlformats.org/drawingml/2006/main" xmlns:r="http://schemas.openxmlformats.org/officeDocument/2006/relationships" xmlns:p="http://schemas.openxmlformats.org/presentationml/2006/main">
  <p:tag name="TIMING" val="|0.7"/>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7|2.1|1.8|16.5|12.9|2.4|3|54.6"/>
</p:tagLst>
</file>

<file path=ppt/tags/tag16.xml><?xml version="1.0" encoding="utf-8"?>
<p:tagLst xmlns:a="http://schemas.openxmlformats.org/drawingml/2006/main" xmlns:r="http://schemas.openxmlformats.org/officeDocument/2006/relationships" xmlns:p="http://schemas.openxmlformats.org/presentationml/2006/main">
  <p:tag name="TIMING" val="|0.9|7.3|5.1|39.1|27|4.9|4.7|18.3"/>
</p:tagLst>
</file>

<file path=ppt/tags/tag17.xml><?xml version="1.0" encoding="utf-8"?>
<p:tagLst xmlns:a="http://schemas.openxmlformats.org/drawingml/2006/main" xmlns:r="http://schemas.openxmlformats.org/officeDocument/2006/relationships" xmlns:p="http://schemas.openxmlformats.org/presentationml/2006/main">
  <p:tag name="TIMING" val="|1.1|8.4|7.6|2.6|2.2|7.9|5|3.3|3.4|4.8|4.6|12.2"/>
</p:tagLst>
</file>

<file path=ppt/tags/tag18.xml><?xml version="1.0" encoding="utf-8"?>
<p:tagLst xmlns:a="http://schemas.openxmlformats.org/drawingml/2006/main" xmlns:r="http://schemas.openxmlformats.org/officeDocument/2006/relationships" xmlns:p="http://schemas.openxmlformats.org/presentationml/2006/main">
  <p:tag name="TIMING" val="|0.3|16.6"/>
</p:tagLst>
</file>

<file path=ppt/tags/tag19.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6|10.3|6.1|10.4|5.8|11.5"/>
</p:tagLst>
</file>

<file path=ppt/tags/tag20.xml><?xml version="1.0" encoding="utf-8"?>
<p:tagLst xmlns:a="http://schemas.openxmlformats.org/drawingml/2006/main" xmlns:r="http://schemas.openxmlformats.org/officeDocument/2006/relationships" xmlns:p="http://schemas.openxmlformats.org/presentationml/2006/main">
  <p:tag name="TIMING" val="|0.5|21.8|14.4"/>
</p:tagLst>
</file>

<file path=ppt/tags/tag21.xml><?xml version="1.0" encoding="utf-8"?>
<p:tagLst xmlns:a="http://schemas.openxmlformats.org/drawingml/2006/main" xmlns:r="http://schemas.openxmlformats.org/officeDocument/2006/relationships" xmlns:p="http://schemas.openxmlformats.org/presentationml/2006/main">
  <p:tag name="TIMING" val="|0.7|44.8"/>
</p:tagLst>
</file>

<file path=ppt/tags/tag22.xml><?xml version="1.0" encoding="utf-8"?>
<p:tagLst xmlns:a="http://schemas.openxmlformats.org/drawingml/2006/main" xmlns:r="http://schemas.openxmlformats.org/officeDocument/2006/relationships" xmlns:p="http://schemas.openxmlformats.org/presentationml/2006/main">
  <p:tag name="TIMING" val="|0.4|20.6|15.6|15.6"/>
</p:tagLst>
</file>

<file path=ppt/tags/tag23.xml><?xml version="1.0" encoding="utf-8"?>
<p:tagLst xmlns:a="http://schemas.openxmlformats.org/drawingml/2006/main" xmlns:r="http://schemas.openxmlformats.org/officeDocument/2006/relationships" xmlns:p="http://schemas.openxmlformats.org/presentationml/2006/main">
  <p:tag name="TIMING" val="|0.5|13.5|8.4|14.5|12.1|28.5|23.2|10.7"/>
</p:tagLst>
</file>

<file path=ppt/tags/tag24.xml><?xml version="1.0" encoding="utf-8"?>
<p:tagLst xmlns:a="http://schemas.openxmlformats.org/drawingml/2006/main" xmlns:r="http://schemas.openxmlformats.org/officeDocument/2006/relationships" xmlns:p="http://schemas.openxmlformats.org/presentationml/2006/main">
  <p:tag name="TIMING" val="|1.1|20.6|13.1|26.2"/>
</p:tagLst>
</file>

<file path=ppt/tags/tag25.xml><?xml version="1.0" encoding="utf-8"?>
<p:tagLst xmlns:a="http://schemas.openxmlformats.org/drawingml/2006/main" xmlns:r="http://schemas.openxmlformats.org/officeDocument/2006/relationships" xmlns:p="http://schemas.openxmlformats.org/presentationml/2006/main">
  <p:tag name="TIMING" val="|1.2"/>
</p:tagLst>
</file>

<file path=ppt/tags/tag26.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1|10.3|6.8|21.2"/>
</p:tagLst>
</file>

<file path=ppt/tags/tag4.xml><?xml version="1.0" encoding="utf-8"?>
<p:tagLst xmlns:a="http://schemas.openxmlformats.org/drawingml/2006/main" xmlns:r="http://schemas.openxmlformats.org/officeDocument/2006/relationships" xmlns:p="http://schemas.openxmlformats.org/presentationml/2006/main">
  <p:tag name="TIMING" val="|0.6|23.7"/>
</p:tagLst>
</file>

<file path=ppt/tags/tag5.xml><?xml version="1.0" encoding="utf-8"?>
<p:tagLst xmlns:a="http://schemas.openxmlformats.org/drawingml/2006/main" xmlns:r="http://schemas.openxmlformats.org/officeDocument/2006/relationships" xmlns:p="http://schemas.openxmlformats.org/presentationml/2006/main">
  <p:tag name="TIMING" val="|0.5|24.8"/>
</p:tagLst>
</file>

<file path=ppt/tags/tag6.xml><?xml version="1.0" encoding="utf-8"?>
<p:tagLst xmlns:a="http://schemas.openxmlformats.org/drawingml/2006/main" xmlns:r="http://schemas.openxmlformats.org/officeDocument/2006/relationships" xmlns:p="http://schemas.openxmlformats.org/presentationml/2006/main">
  <p:tag name="TIMING" val="|0.9|13.1|9|14.9"/>
</p:tagLst>
</file>

<file path=ppt/tags/tag7.xml><?xml version="1.0" encoding="utf-8"?>
<p:tagLst xmlns:a="http://schemas.openxmlformats.org/drawingml/2006/main" xmlns:r="http://schemas.openxmlformats.org/officeDocument/2006/relationships" xmlns:p="http://schemas.openxmlformats.org/presentationml/2006/main">
  <p:tag name="TIMING" val="|1.1|29.9"/>
</p:tagLst>
</file>

<file path=ppt/tags/tag8.xml><?xml version="1.0" encoding="utf-8"?>
<p:tagLst xmlns:a="http://schemas.openxmlformats.org/drawingml/2006/main" xmlns:r="http://schemas.openxmlformats.org/officeDocument/2006/relationships" xmlns:p="http://schemas.openxmlformats.org/presentationml/2006/main">
  <p:tag name="TIMING" val="|2.2|10.8|2.4|2.5|6.5|7.3|1.5|5|16.8|3.1"/>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3513</TotalTime>
  <Words>1650</Words>
  <Application>Microsoft Office PowerPoint</Application>
  <PresentationFormat>On-screen Show (4:3)</PresentationFormat>
  <Paragraphs>118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Aims </vt:lpstr>
      <vt:lpstr>Objectives</vt:lpstr>
      <vt:lpstr>Communications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اربع مكونات اساسية للاتصال</vt:lpstr>
      <vt:lpstr>اربع مكونات اساسية للاتصال</vt:lpstr>
      <vt:lpstr>عناصر الاتصال ومكوناته      Communications Elements        </vt:lpstr>
      <vt:lpstr>PowerPoint Presentation</vt:lpstr>
      <vt:lpstr>PowerPoint Presentation</vt:lpstr>
      <vt:lpstr>PowerPoint Presentation</vt:lpstr>
      <vt:lpstr> Messages                                      الرسالة   </vt:lpstr>
      <vt:lpstr>PowerPoint Presentation</vt:lpstr>
      <vt:lpstr>PowerPoint Presentation</vt:lpstr>
      <vt:lpstr>PowerPoint Presentation</vt:lpstr>
      <vt:lpstr>PowerPoint Presentation</vt:lpstr>
      <vt:lpstr>PowerPoint Presentation</vt:lpstr>
    </vt:vector>
  </TitlesOfParts>
  <Company>Office Black Edition - tum0r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IT</cp:lastModifiedBy>
  <cp:revision>107</cp:revision>
  <cp:lastPrinted>2020-02-22T11:07:39Z</cp:lastPrinted>
  <dcterms:created xsi:type="dcterms:W3CDTF">2020-02-12T10:49:18Z</dcterms:created>
  <dcterms:modified xsi:type="dcterms:W3CDTF">2020-04-03T05:09:29Z</dcterms:modified>
</cp:coreProperties>
</file>