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6" r:id="rId2"/>
    <p:sldId id="257" r:id="rId3"/>
    <p:sldId id="275"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5" d="100"/>
          <a:sy n="65" d="100"/>
        </p:scale>
        <p:origin x="-1452"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DE96603-54FE-43D6-AFCC-2E1749AC70FF}" type="datetimeFigureOut">
              <a:rPr lang="en-US" smtClean="0"/>
              <a:t>4/3/2020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BBCB38-A30B-44EF-BBB9-7D8870431661}" type="slidenum">
              <a:rPr lang="en-US" smtClean="0"/>
              <a:t>‹#›</a:t>
            </a:fld>
            <a:endParaRPr lang="en-US"/>
          </a:p>
        </p:txBody>
      </p:sp>
    </p:spTree>
    <p:extLst>
      <p:ext uri="{BB962C8B-B14F-4D97-AF65-F5344CB8AC3E}">
        <p14:creationId xmlns:p14="http://schemas.microsoft.com/office/powerpoint/2010/main" val="14161846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DE96603-54FE-43D6-AFCC-2E1749AC70FF}" type="datetimeFigureOut">
              <a:rPr lang="en-US" smtClean="0"/>
              <a:t>4/3/2020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BBCB38-A30B-44EF-BBB9-7D8870431661}" type="slidenum">
              <a:rPr lang="en-US" smtClean="0"/>
              <a:t>‹#›</a:t>
            </a:fld>
            <a:endParaRPr lang="en-US"/>
          </a:p>
        </p:txBody>
      </p:sp>
    </p:spTree>
    <p:extLst>
      <p:ext uri="{BB962C8B-B14F-4D97-AF65-F5344CB8AC3E}">
        <p14:creationId xmlns:p14="http://schemas.microsoft.com/office/powerpoint/2010/main" val="26755868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DE96603-54FE-43D6-AFCC-2E1749AC70FF}" type="datetimeFigureOut">
              <a:rPr lang="en-US" smtClean="0"/>
              <a:t>4/3/2020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BBCB38-A30B-44EF-BBB9-7D8870431661}" type="slidenum">
              <a:rPr lang="en-US" smtClean="0"/>
              <a:t>‹#›</a:t>
            </a:fld>
            <a:endParaRPr lang="en-US"/>
          </a:p>
        </p:txBody>
      </p:sp>
    </p:spTree>
    <p:extLst>
      <p:ext uri="{BB962C8B-B14F-4D97-AF65-F5344CB8AC3E}">
        <p14:creationId xmlns:p14="http://schemas.microsoft.com/office/powerpoint/2010/main" val="14342374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DE96603-54FE-43D6-AFCC-2E1749AC70FF}" type="datetimeFigureOut">
              <a:rPr lang="en-US" smtClean="0"/>
              <a:t>4/3/2020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BBCB38-A30B-44EF-BBB9-7D8870431661}" type="slidenum">
              <a:rPr lang="en-US" smtClean="0"/>
              <a:t>‹#›</a:t>
            </a:fld>
            <a:endParaRPr lang="en-US"/>
          </a:p>
        </p:txBody>
      </p:sp>
    </p:spTree>
    <p:extLst>
      <p:ext uri="{BB962C8B-B14F-4D97-AF65-F5344CB8AC3E}">
        <p14:creationId xmlns:p14="http://schemas.microsoft.com/office/powerpoint/2010/main" val="3211700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DE96603-54FE-43D6-AFCC-2E1749AC70FF}" type="datetimeFigureOut">
              <a:rPr lang="en-US" smtClean="0"/>
              <a:t>4/3/2020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BBCB38-A30B-44EF-BBB9-7D8870431661}" type="slidenum">
              <a:rPr lang="en-US" smtClean="0"/>
              <a:t>‹#›</a:t>
            </a:fld>
            <a:endParaRPr lang="en-US"/>
          </a:p>
        </p:txBody>
      </p:sp>
    </p:spTree>
    <p:extLst>
      <p:ext uri="{BB962C8B-B14F-4D97-AF65-F5344CB8AC3E}">
        <p14:creationId xmlns:p14="http://schemas.microsoft.com/office/powerpoint/2010/main" val="2373503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DE96603-54FE-43D6-AFCC-2E1749AC70FF}" type="datetimeFigureOut">
              <a:rPr lang="en-US" smtClean="0"/>
              <a:t>4/3/2020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ABBCB38-A30B-44EF-BBB9-7D8870431661}" type="slidenum">
              <a:rPr lang="en-US" smtClean="0"/>
              <a:t>‹#›</a:t>
            </a:fld>
            <a:endParaRPr lang="en-US"/>
          </a:p>
        </p:txBody>
      </p:sp>
    </p:spTree>
    <p:extLst>
      <p:ext uri="{BB962C8B-B14F-4D97-AF65-F5344CB8AC3E}">
        <p14:creationId xmlns:p14="http://schemas.microsoft.com/office/powerpoint/2010/main" val="27110453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DE96603-54FE-43D6-AFCC-2E1749AC70FF}" type="datetimeFigureOut">
              <a:rPr lang="en-US" smtClean="0"/>
              <a:t>4/3/2020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ABBCB38-A30B-44EF-BBB9-7D8870431661}" type="slidenum">
              <a:rPr lang="en-US" smtClean="0"/>
              <a:t>‹#›</a:t>
            </a:fld>
            <a:endParaRPr lang="en-US"/>
          </a:p>
        </p:txBody>
      </p:sp>
    </p:spTree>
    <p:extLst>
      <p:ext uri="{BB962C8B-B14F-4D97-AF65-F5344CB8AC3E}">
        <p14:creationId xmlns:p14="http://schemas.microsoft.com/office/powerpoint/2010/main" val="23467306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DE96603-54FE-43D6-AFCC-2E1749AC70FF}" type="datetimeFigureOut">
              <a:rPr lang="en-US" smtClean="0"/>
              <a:t>4/3/2020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ABBCB38-A30B-44EF-BBB9-7D8870431661}" type="slidenum">
              <a:rPr lang="en-US" smtClean="0"/>
              <a:t>‹#›</a:t>
            </a:fld>
            <a:endParaRPr lang="en-US"/>
          </a:p>
        </p:txBody>
      </p:sp>
    </p:spTree>
    <p:extLst>
      <p:ext uri="{BB962C8B-B14F-4D97-AF65-F5344CB8AC3E}">
        <p14:creationId xmlns:p14="http://schemas.microsoft.com/office/powerpoint/2010/main" val="27064903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DE96603-54FE-43D6-AFCC-2E1749AC70FF}" type="datetimeFigureOut">
              <a:rPr lang="en-US" smtClean="0"/>
              <a:t>4/3/2020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ABBCB38-A30B-44EF-BBB9-7D8870431661}" type="slidenum">
              <a:rPr lang="en-US" smtClean="0"/>
              <a:t>‹#›</a:t>
            </a:fld>
            <a:endParaRPr lang="en-US"/>
          </a:p>
        </p:txBody>
      </p:sp>
    </p:spTree>
    <p:extLst>
      <p:ext uri="{BB962C8B-B14F-4D97-AF65-F5344CB8AC3E}">
        <p14:creationId xmlns:p14="http://schemas.microsoft.com/office/powerpoint/2010/main" val="11744737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DE96603-54FE-43D6-AFCC-2E1749AC70FF}" type="datetimeFigureOut">
              <a:rPr lang="en-US" smtClean="0"/>
              <a:t>4/3/2020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ABBCB38-A30B-44EF-BBB9-7D8870431661}" type="slidenum">
              <a:rPr lang="en-US" smtClean="0"/>
              <a:t>‹#›</a:t>
            </a:fld>
            <a:endParaRPr lang="en-US"/>
          </a:p>
        </p:txBody>
      </p:sp>
    </p:spTree>
    <p:extLst>
      <p:ext uri="{BB962C8B-B14F-4D97-AF65-F5344CB8AC3E}">
        <p14:creationId xmlns:p14="http://schemas.microsoft.com/office/powerpoint/2010/main" val="39026856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DE96603-54FE-43D6-AFCC-2E1749AC70FF}" type="datetimeFigureOut">
              <a:rPr lang="en-US" smtClean="0"/>
              <a:t>4/3/2020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ABBCB38-A30B-44EF-BBB9-7D8870431661}" type="slidenum">
              <a:rPr lang="en-US" smtClean="0"/>
              <a:t>‹#›</a:t>
            </a:fld>
            <a:endParaRPr lang="en-US"/>
          </a:p>
        </p:txBody>
      </p:sp>
    </p:spTree>
    <p:extLst>
      <p:ext uri="{BB962C8B-B14F-4D97-AF65-F5344CB8AC3E}">
        <p14:creationId xmlns:p14="http://schemas.microsoft.com/office/powerpoint/2010/main" val="20081649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DE96603-54FE-43D6-AFCC-2E1749AC70FF}" type="datetimeFigureOut">
              <a:rPr lang="en-US" smtClean="0"/>
              <a:t>4/3/2020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BBCB38-A30B-44EF-BBB9-7D8870431661}" type="slidenum">
              <a:rPr lang="en-US" smtClean="0"/>
              <a:t>‹#›</a:t>
            </a:fld>
            <a:endParaRPr lang="en-US"/>
          </a:p>
        </p:txBody>
      </p:sp>
    </p:spTree>
    <p:extLst>
      <p:ext uri="{BB962C8B-B14F-4D97-AF65-F5344CB8AC3E}">
        <p14:creationId xmlns:p14="http://schemas.microsoft.com/office/powerpoint/2010/main" val="15472759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4" name="Rectangle 16"/>
          <p:cNvSpPr>
            <a:spLocks noChangeArrowheads="1"/>
          </p:cNvSpPr>
          <p:nvPr/>
        </p:nvSpPr>
        <p:spPr bwMode="auto">
          <a:xfrm>
            <a:off x="2667000" y="2514600"/>
            <a:ext cx="3517310"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Times New Roman" pitchFamily="18" charset="0"/>
                <a:cs typeface="Arial" charset="0"/>
              </a:defRPr>
            </a:lvl1pPr>
            <a:lvl2pPr marL="742950" indent="-285750" eaLnBrk="0" hangingPunct="0">
              <a:defRPr>
                <a:solidFill>
                  <a:schemeClr val="tx1"/>
                </a:solidFill>
                <a:latin typeface="Times New Roman" pitchFamily="18" charset="0"/>
                <a:cs typeface="Arial" charset="0"/>
              </a:defRPr>
            </a:lvl2pPr>
            <a:lvl3pPr marL="1143000" indent="-228600" eaLnBrk="0" hangingPunct="0">
              <a:defRPr>
                <a:solidFill>
                  <a:schemeClr val="tx1"/>
                </a:solidFill>
                <a:latin typeface="Times New Roman" pitchFamily="18" charset="0"/>
                <a:cs typeface="Arial" charset="0"/>
              </a:defRPr>
            </a:lvl3pPr>
            <a:lvl4pPr marL="1600200" indent="-228600" eaLnBrk="0" hangingPunct="0">
              <a:defRPr>
                <a:solidFill>
                  <a:schemeClr val="tx1"/>
                </a:solidFill>
                <a:latin typeface="Times New Roman" pitchFamily="18" charset="0"/>
                <a:cs typeface="Arial" charset="0"/>
              </a:defRPr>
            </a:lvl4pPr>
            <a:lvl5pPr marL="2057400" indent="-228600" eaLnBrk="0" hangingPunct="0">
              <a:defRPr>
                <a:solidFill>
                  <a:schemeClr val="tx1"/>
                </a:solidFill>
                <a:latin typeface="Times New Roman" pitchFamily="18" charset="0"/>
                <a:cs typeface="Arial" charset="0"/>
              </a:defRPr>
            </a:lvl5pPr>
            <a:lvl6pPr marL="2514600" indent="-228600" algn="r" rtl="1" eaLnBrk="0" fontAlgn="base" hangingPunct="0">
              <a:spcBef>
                <a:spcPct val="0"/>
              </a:spcBef>
              <a:spcAft>
                <a:spcPct val="0"/>
              </a:spcAft>
              <a:defRPr>
                <a:solidFill>
                  <a:schemeClr val="tx1"/>
                </a:solidFill>
                <a:latin typeface="Times New Roman" pitchFamily="18" charset="0"/>
                <a:cs typeface="Arial" charset="0"/>
              </a:defRPr>
            </a:lvl6pPr>
            <a:lvl7pPr marL="2971800" indent="-228600" algn="r" rtl="1" eaLnBrk="0" fontAlgn="base" hangingPunct="0">
              <a:spcBef>
                <a:spcPct val="0"/>
              </a:spcBef>
              <a:spcAft>
                <a:spcPct val="0"/>
              </a:spcAft>
              <a:defRPr>
                <a:solidFill>
                  <a:schemeClr val="tx1"/>
                </a:solidFill>
                <a:latin typeface="Times New Roman" pitchFamily="18" charset="0"/>
                <a:cs typeface="Arial" charset="0"/>
              </a:defRPr>
            </a:lvl7pPr>
            <a:lvl8pPr marL="3429000" indent="-228600" algn="r" rtl="1" eaLnBrk="0" fontAlgn="base" hangingPunct="0">
              <a:spcBef>
                <a:spcPct val="0"/>
              </a:spcBef>
              <a:spcAft>
                <a:spcPct val="0"/>
              </a:spcAft>
              <a:defRPr>
                <a:solidFill>
                  <a:schemeClr val="tx1"/>
                </a:solidFill>
                <a:latin typeface="Times New Roman" pitchFamily="18" charset="0"/>
                <a:cs typeface="Arial" charset="0"/>
              </a:defRPr>
            </a:lvl8pPr>
            <a:lvl9pPr marL="3886200" indent="-228600" algn="r" rtl="1" eaLnBrk="0" fontAlgn="base" hangingPunct="0">
              <a:spcBef>
                <a:spcPct val="0"/>
              </a:spcBef>
              <a:spcAft>
                <a:spcPct val="0"/>
              </a:spcAft>
              <a:defRPr>
                <a:solidFill>
                  <a:schemeClr val="tx1"/>
                </a:solidFill>
                <a:latin typeface="Times New Roman" pitchFamily="18" charset="0"/>
                <a:cs typeface="Arial" charset="0"/>
              </a:defRPr>
            </a:lvl9pPr>
          </a:lstStyle>
          <a:p>
            <a:pPr eaLnBrk="1" hangingPunct="1"/>
            <a:r>
              <a:rPr lang="ar-EG" altLang="en-US" sz="3200" b="1" dirty="0" smtClean="0"/>
              <a:t>خصائص </a:t>
            </a:r>
            <a:r>
              <a:rPr lang="ar-SA" altLang="en-US" sz="3200" b="1" dirty="0" smtClean="0"/>
              <a:t>عناصر الاتصال</a:t>
            </a:r>
            <a:endParaRPr lang="en-US" altLang="en-US" sz="3200" b="1" dirty="0"/>
          </a:p>
        </p:txBody>
      </p:sp>
      <p:sp>
        <p:nvSpPr>
          <p:cNvPr id="2" name="Rectangle 1"/>
          <p:cNvSpPr/>
          <p:nvPr/>
        </p:nvSpPr>
        <p:spPr>
          <a:xfrm>
            <a:off x="914400" y="3294543"/>
            <a:ext cx="6951390" cy="584775"/>
          </a:xfrm>
          <a:prstGeom prst="rect">
            <a:avLst/>
          </a:prstGeom>
        </p:spPr>
        <p:txBody>
          <a:bodyPr wrap="none">
            <a:spAutoFit/>
          </a:bodyPr>
          <a:lstStyle/>
          <a:p>
            <a:r>
              <a:rPr lang="en-US" sz="3200" dirty="0"/>
              <a:t>Communication elements C</a:t>
            </a:r>
            <a:r>
              <a:rPr lang="en-US" sz="3200" dirty="0" smtClean="0"/>
              <a:t>haracteristics</a:t>
            </a:r>
            <a:endParaRPr lang="en-US" sz="3200" dirty="0"/>
          </a:p>
        </p:txBody>
      </p:sp>
    </p:spTree>
    <p:extLst>
      <p:ext uri="{BB962C8B-B14F-4D97-AF65-F5344CB8AC3E}">
        <p14:creationId xmlns:p14="http://schemas.microsoft.com/office/powerpoint/2010/main" val="2777988169"/>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Rectangle 5"/>
          <p:cNvSpPr>
            <a:spLocks noChangeArrowheads="1"/>
          </p:cNvSpPr>
          <p:nvPr/>
        </p:nvSpPr>
        <p:spPr bwMode="auto">
          <a:xfrm>
            <a:off x="5584723" y="243694"/>
            <a:ext cx="3397660" cy="6093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Times New Roman" pitchFamily="18" charset="0"/>
                <a:cs typeface="Arial" charset="0"/>
              </a:defRPr>
            </a:lvl1pPr>
            <a:lvl2pPr marL="742950" indent="-285750" eaLnBrk="0" hangingPunct="0">
              <a:defRPr>
                <a:solidFill>
                  <a:schemeClr val="tx1"/>
                </a:solidFill>
                <a:latin typeface="Times New Roman" pitchFamily="18" charset="0"/>
                <a:cs typeface="Arial" charset="0"/>
              </a:defRPr>
            </a:lvl2pPr>
            <a:lvl3pPr marL="1143000" indent="-228600" eaLnBrk="0" hangingPunct="0">
              <a:defRPr>
                <a:solidFill>
                  <a:schemeClr val="tx1"/>
                </a:solidFill>
                <a:latin typeface="Times New Roman" pitchFamily="18" charset="0"/>
                <a:cs typeface="Arial" charset="0"/>
              </a:defRPr>
            </a:lvl3pPr>
            <a:lvl4pPr marL="1600200" indent="-228600" eaLnBrk="0" hangingPunct="0">
              <a:defRPr>
                <a:solidFill>
                  <a:schemeClr val="tx1"/>
                </a:solidFill>
                <a:latin typeface="Times New Roman" pitchFamily="18" charset="0"/>
                <a:cs typeface="Arial" charset="0"/>
              </a:defRPr>
            </a:lvl4pPr>
            <a:lvl5pPr marL="2057400" indent="-228600" eaLnBrk="0" hangingPunct="0">
              <a:defRPr>
                <a:solidFill>
                  <a:schemeClr val="tx1"/>
                </a:solidFill>
                <a:latin typeface="Times New Roman" pitchFamily="18" charset="0"/>
                <a:cs typeface="Arial" charset="0"/>
              </a:defRPr>
            </a:lvl5pPr>
            <a:lvl6pPr marL="2514600" indent="-228600" algn="r" rtl="1" eaLnBrk="0" fontAlgn="base" hangingPunct="0">
              <a:spcBef>
                <a:spcPct val="0"/>
              </a:spcBef>
              <a:spcAft>
                <a:spcPct val="0"/>
              </a:spcAft>
              <a:defRPr>
                <a:solidFill>
                  <a:schemeClr val="tx1"/>
                </a:solidFill>
                <a:latin typeface="Times New Roman" pitchFamily="18" charset="0"/>
                <a:cs typeface="Arial" charset="0"/>
              </a:defRPr>
            </a:lvl6pPr>
            <a:lvl7pPr marL="2971800" indent="-228600" algn="r" rtl="1" eaLnBrk="0" fontAlgn="base" hangingPunct="0">
              <a:spcBef>
                <a:spcPct val="0"/>
              </a:spcBef>
              <a:spcAft>
                <a:spcPct val="0"/>
              </a:spcAft>
              <a:defRPr>
                <a:solidFill>
                  <a:schemeClr val="tx1"/>
                </a:solidFill>
                <a:latin typeface="Times New Roman" pitchFamily="18" charset="0"/>
                <a:cs typeface="Arial" charset="0"/>
              </a:defRPr>
            </a:lvl7pPr>
            <a:lvl8pPr marL="3429000" indent="-228600" algn="r" rtl="1" eaLnBrk="0" fontAlgn="base" hangingPunct="0">
              <a:spcBef>
                <a:spcPct val="0"/>
              </a:spcBef>
              <a:spcAft>
                <a:spcPct val="0"/>
              </a:spcAft>
              <a:defRPr>
                <a:solidFill>
                  <a:schemeClr val="tx1"/>
                </a:solidFill>
                <a:latin typeface="Times New Roman" pitchFamily="18" charset="0"/>
                <a:cs typeface="Arial" charset="0"/>
              </a:defRPr>
            </a:lvl8pPr>
            <a:lvl9pPr marL="3886200" indent="-228600" algn="r" rtl="1" eaLnBrk="0" fontAlgn="base" hangingPunct="0">
              <a:spcBef>
                <a:spcPct val="0"/>
              </a:spcBef>
              <a:spcAft>
                <a:spcPct val="0"/>
              </a:spcAft>
              <a:defRPr>
                <a:solidFill>
                  <a:schemeClr val="tx1"/>
                </a:solidFill>
                <a:latin typeface="Times New Roman" pitchFamily="18" charset="0"/>
                <a:cs typeface="Arial" charset="0"/>
              </a:defRPr>
            </a:lvl9pPr>
          </a:lstStyle>
          <a:p>
            <a:pPr algn="ctr" rtl="1" eaLnBrk="1" hangingPunct="1">
              <a:lnSpc>
                <a:spcPct val="120000"/>
              </a:lnSpc>
              <a:spcBef>
                <a:spcPct val="20000"/>
              </a:spcBef>
            </a:pPr>
            <a:r>
              <a:rPr lang="ar-EG" altLang="en-US" sz="2800" b="1" dirty="0" smtClean="0">
                <a:latin typeface="Arial" charset="0"/>
              </a:rPr>
              <a:t>مبادىء الاتصال الفعال </a:t>
            </a:r>
            <a:endParaRPr lang="en-GB" altLang="en-US" sz="2800" b="1" dirty="0">
              <a:latin typeface="Arial" charset="0"/>
            </a:endParaRPr>
          </a:p>
        </p:txBody>
      </p:sp>
      <p:sp>
        <p:nvSpPr>
          <p:cNvPr id="3" name="Rectangle 5"/>
          <p:cNvSpPr>
            <a:spLocks noChangeArrowheads="1"/>
          </p:cNvSpPr>
          <p:nvPr/>
        </p:nvSpPr>
        <p:spPr bwMode="auto">
          <a:xfrm>
            <a:off x="695633" y="2033684"/>
            <a:ext cx="8286750" cy="4277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Times New Roman" pitchFamily="18" charset="0"/>
                <a:cs typeface="Arial" charset="0"/>
              </a:defRPr>
            </a:lvl1pPr>
            <a:lvl2pPr marL="742950" indent="-285750" eaLnBrk="0" hangingPunct="0">
              <a:defRPr>
                <a:solidFill>
                  <a:schemeClr val="tx1"/>
                </a:solidFill>
                <a:latin typeface="Times New Roman" pitchFamily="18" charset="0"/>
                <a:cs typeface="Arial" charset="0"/>
              </a:defRPr>
            </a:lvl2pPr>
            <a:lvl3pPr marL="1143000" indent="-228600" eaLnBrk="0" hangingPunct="0">
              <a:defRPr>
                <a:solidFill>
                  <a:schemeClr val="tx1"/>
                </a:solidFill>
                <a:latin typeface="Times New Roman" pitchFamily="18" charset="0"/>
                <a:cs typeface="Arial" charset="0"/>
              </a:defRPr>
            </a:lvl3pPr>
            <a:lvl4pPr marL="1600200" indent="-228600" eaLnBrk="0" hangingPunct="0">
              <a:defRPr>
                <a:solidFill>
                  <a:schemeClr val="tx1"/>
                </a:solidFill>
                <a:latin typeface="Times New Roman" pitchFamily="18" charset="0"/>
                <a:cs typeface="Arial" charset="0"/>
              </a:defRPr>
            </a:lvl4pPr>
            <a:lvl5pPr marL="2057400" indent="-228600" eaLnBrk="0" hangingPunct="0">
              <a:defRPr>
                <a:solidFill>
                  <a:schemeClr val="tx1"/>
                </a:solidFill>
                <a:latin typeface="Times New Roman" pitchFamily="18" charset="0"/>
                <a:cs typeface="Arial" charset="0"/>
              </a:defRPr>
            </a:lvl5pPr>
            <a:lvl6pPr marL="2514600" indent="-228600" algn="r" rtl="1" eaLnBrk="0" fontAlgn="base" hangingPunct="0">
              <a:spcBef>
                <a:spcPct val="0"/>
              </a:spcBef>
              <a:spcAft>
                <a:spcPct val="0"/>
              </a:spcAft>
              <a:defRPr>
                <a:solidFill>
                  <a:schemeClr val="tx1"/>
                </a:solidFill>
                <a:latin typeface="Times New Roman" pitchFamily="18" charset="0"/>
                <a:cs typeface="Arial" charset="0"/>
              </a:defRPr>
            </a:lvl6pPr>
            <a:lvl7pPr marL="2971800" indent="-228600" algn="r" rtl="1" eaLnBrk="0" fontAlgn="base" hangingPunct="0">
              <a:spcBef>
                <a:spcPct val="0"/>
              </a:spcBef>
              <a:spcAft>
                <a:spcPct val="0"/>
              </a:spcAft>
              <a:defRPr>
                <a:solidFill>
                  <a:schemeClr val="tx1"/>
                </a:solidFill>
                <a:latin typeface="Times New Roman" pitchFamily="18" charset="0"/>
                <a:cs typeface="Arial" charset="0"/>
              </a:defRPr>
            </a:lvl7pPr>
            <a:lvl8pPr marL="3429000" indent="-228600" algn="r" rtl="1" eaLnBrk="0" fontAlgn="base" hangingPunct="0">
              <a:spcBef>
                <a:spcPct val="0"/>
              </a:spcBef>
              <a:spcAft>
                <a:spcPct val="0"/>
              </a:spcAft>
              <a:defRPr>
                <a:solidFill>
                  <a:schemeClr val="tx1"/>
                </a:solidFill>
                <a:latin typeface="Times New Roman" pitchFamily="18" charset="0"/>
                <a:cs typeface="Arial" charset="0"/>
              </a:defRPr>
            </a:lvl8pPr>
            <a:lvl9pPr marL="3886200" indent="-228600" algn="r" rtl="1" eaLnBrk="0" fontAlgn="base" hangingPunct="0">
              <a:spcBef>
                <a:spcPct val="0"/>
              </a:spcBef>
              <a:spcAft>
                <a:spcPct val="0"/>
              </a:spcAft>
              <a:defRPr>
                <a:solidFill>
                  <a:schemeClr val="tx1"/>
                </a:solidFill>
                <a:latin typeface="Times New Roman" pitchFamily="18" charset="0"/>
                <a:cs typeface="Arial" charset="0"/>
              </a:defRPr>
            </a:lvl9pPr>
          </a:lstStyle>
          <a:p>
            <a:pPr algn="r" rtl="1" eaLnBrk="1" hangingPunct="1">
              <a:lnSpc>
                <a:spcPct val="120000"/>
              </a:lnSpc>
              <a:spcBef>
                <a:spcPct val="20000"/>
              </a:spcBef>
            </a:pPr>
            <a:r>
              <a:rPr lang="ar-EG" altLang="en-US" sz="2000" b="1" dirty="0" smtClean="0">
                <a:latin typeface="Arial" charset="0"/>
              </a:rPr>
              <a:t>تحدد مبادى الاتصال الفعال فى الاجابة على الاسئلة التالية </a:t>
            </a:r>
            <a:endParaRPr lang="en-GB" altLang="en-US" sz="2000" b="1" dirty="0">
              <a:latin typeface="Arial" charset="0"/>
            </a:endParaRPr>
          </a:p>
        </p:txBody>
      </p:sp>
      <p:sp>
        <p:nvSpPr>
          <p:cNvPr id="4" name="Rectangle 5"/>
          <p:cNvSpPr>
            <a:spLocks noChangeArrowheads="1"/>
          </p:cNvSpPr>
          <p:nvPr/>
        </p:nvSpPr>
        <p:spPr bwMode="auto">
          <a:xfrm>
            <a:off x="705465" y="2657919"/>
            <a:ext cx="8286750" cy="4277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Times New Roman" pitchFamily="18" charset="0"/>
                <a:cs typeface="Arial" charset="0"/>
              </a:defRPr>
            </a:lvl1pPr>
            <a:lvl2pPr marL="742950" indent="-285750" eaLnBrk="0" hangingPunct="0">
              <a:defRPr>
                <a:solidFill>
                  <a:schemeClr val="tx1"/>
                </a:solidFill>
                <a:latin typeface="Times New Roman" pitchFamily="18" charset="0"/>
                <a:cs typeface="Arial" charset="0"/>
              </a:defRPr>
            </a:lvl2pPr>
            <a:lvl3pPr marL="1143000" indent="-228600" eaLnBrk="0" hangingPunct="0">
              <a:defRPr>
                <a:solidFill>
                  <a:schemeClr val="tx1"/>
                </a:solidFill>
                <a:latin typeface="Times New Roman" pitchFamily="18" charset="0"/>
                <a:cs typeface="Arial" charset="0"/>
              </a:defRPr>
            </a:lvl3pPr>
            <a:lvl4pPr marL="1600200" indent="-228600" eaLnBrk="0" hangingPunct="0">
              <a:defRPr>
                <a:solidFill>
                  <a:schemeClr val="tx1"/>
                </a:solidFill>
                <a:latin typeface="Times New Roman" pitchFamily="18" charset="0"/>
                <a:cs typeface="Arial" charset="0"/>
              </a:defRPr>
            </a:lvl4pPr>
            <a:lvl5pPr marL="2057400" indent="-228600" eaLnBrk="0" hangingPunct="0">
              <a:defRPr>
                <a:solidFill>
                  <a:schemeClr val="tx1"/>
                </a:solidFill>
                <a:latin typeface="Times New Roman" pitchFamily="18" charset="0"/>
                <a:cs typeface="Arial" charset="0"/>
              </a:defRPr>
            </a:lvl5pPr>
            <a:lvl6pPr marL="2514600" indent="-228600" algn="r" rtl="1" eaLnBrk="0" fontAlgn="base" hangingPunct="0">
              <a:spcBef>
                <a:spcPct val="0"/>
              </a:spcBef>
              <a:spcAft>
                <a:spcPct val="0"/>
              </a:spcAft>
              <a:defRPr>
                <a:solidFill>
                  <a:schemeClr val="tx1"/>
                </a:solidFill>
                <a:latin typeface="Times New Roman" pitchFamily="18" charset="0"/>
                <a:cs typeface="Arial" charset="0"/>
              </a:defRPr>
            </a:lvl6pPr>
            <a:lvl7pPr marL="2971800" indent="-228600" algn="r" rtl="1" eaLnBrk="0" fontAlgn="base" hangingPunct="0">
              <a:spcBef>
                <a:spcPct val="0"/>
              </a:spcBef>
              <a:spcAft>
                <a:spcPct val="0"/>
              </a:spcAft>
              <a:defRPr>
                <a:solidFill>
                  <a:schemeClr val="tx1"/>
                </a:solidFill>
                <a:latin typeface="Times New Roman" pitchFamily="18" charset="0"/>
                <a:cs typeface="Arial" charset="0"/>
              </a:defRPr>
            </a:lvl7pPr>
            <a:lvl8pPr marL="3429000" indent="-228600" algn="r" rtl="1" eaLnBrk="0" fontAlgn="base" hangingPunct="0">
              <a:spcBef>
                <a:spcPct val="0"/>
              </a:spcBef>
              <a:spcAft>
                <a:spcPct val="0"/>
              </a:spcAft>
              <a:defRPr>
                <a:solidFill>
                  <a:schemeClr val="tx1"/>
                </a:solidFill>
                <a:latin typeface="Times New Roman" pitchFamily="18" charset="0"/>
                <a:cs typeface="Arial" charset="0"/>
              </a:defRPr>
            </a:lvl8pPr>
            <a:lvl9pPr marL="3886200" indent="-228600" algn="r" rtl="1" eaLnBrk="0" fontAlgn="base" hangingPunct="0">
              <a:spcBef>
                <a:spcPct val="0"/>
              </a:spcBef>
              <a:spcAft>
                <a:spcPct val="0"/>
              </a:spcAft>
              <a:defRPr>
                <a:solidFill>
                  <a:schemeClr val="tx1"/>
                </a:solidFill>
                <a:latin typeface="Times New Roman" pitchFamily="18" charset="0"/>
                <a:cs typeface="Arial" charset="0"/>
              </a:defRPr>
            </a:lvl9pPr>
          </a:lstStyle>
          <a:p>
            <a:pPr algn="r" rtl="1" eaLnBrk="1" hangingPunct="1">
              <a:lnSpc>
                <a:spcPct val="120000"/>
              </a:lnSpc>
              <a:spcBef>
                <a:spcPct val="20000"/>
              </a:spcBef>
            </a:pPr>
            <a:r>
              <a:rPr lang="ar-EG" altLang="en-US" sz="2000" b="1" dirty="0" smtClean="0">
                <a:latin typeface="Arial" charset="0"/>
              </a:rPr>
              <a:t>لماذا ؟  (ضرورة تحديد الهدف من الاتصال ) </a:t>
            </a:r>
            <a:endParaRPr lang="en-GB" altLang="en-US" sz="2000" b="1" dirty="0">
              <a:latin typeface="Arial" charset="0"/>
            </a:endParaRPr>
          </a:p>
        </p:txBody>
      </p:sp>
      <p:sp>
        <p:nvSpPr>
          <p:cNvPr id="5" name="Rectangle 5"/>
          <p:cNvSpPr>
            <a:spLocks noChangeArrowheads="1"/>
          </p:cNvSpPr>
          <p:nvPr/>
        </p:nvSpPr>
        <p:spPr bwMode="auto">
          <a:xfrm>
            <a:off x="695633" y="3272441"/>
            <a:ext cx="8286750" cy="4277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Times New Roman" pitchFamily="18" charset="0"/>
                <a:cs typeface="Arial" charset="0"/>
              </a:defRPr>
            </a:lvl1pPr>
            <a:lvl2pPr marL="742950" indent="-285750" eaLnBrk="0" hangingPunct="0">
              <a:defRPr>
                <a:solidFill>
                  <a:schemeClr val="tx1"/>
                </a:solidFill>
                <a:latin typeface="Times New Roman" pitchFamily="18" charset="0"/>
                <a:cs typeface="Arial" charset="0"/>
              </a:defRPr>
            </a:lvl2pPr>
            <a:lvl3pPr marL="1143000" indent="-228600" eaLnBrk="0" hangingPunct="0">
              <a:defRPr>
                <a:solidFill>
                  <a:schemeClr val="tx1"/>
                </a:solidFill>
                <a:latin typeface="Times New Roman" pitchFamily="18" charset="0"/>
                <a:cs typeface="Arial" charset="0"/>
              </a:defRPr>
            </a:lvl3pPr>
            <a:lvl4pPr marL="1600200" indent="-228600" eaLnBrk="0" hangingPunct="0">
              <a:defRPr>
                <a:solidFill>
                  <a:schemeClr val="tx1"/>
                </a:solidFill>
                <a:latin typeface="Times New Roman" pitchFamily="18" charset="0"/>
                <a:cs typeface="Arial" charset="0"/>
              </a:defRPr>
            </a:lvl4pPr>
            <a:lvl5pPr marL="2057400" indent="-228600" eaLnBrk="0" hangingPunct="0">
              <a:defRPr>
                <a:solidFill>
                  <a:schemeClr val="tx1"/>
                </a:solidFill>
                <a:latin typeface="Times New Roman" pitchFamily="18" charset="0"/>
                <a:cs typeface="Arial" charset="0"/>
              </a:defRPr>
            </a:lvl5pPr>
            <a:lvl6pPr marL="2514600" indent="-228600" algn="r" rtl="1" eaLnBrk="0" fontAlgn="base" hangingPunct="0">
              <a:spcBef>
                <a:spcPct val="0"/>
              </a:spcBef>
              <a:spcAft>
                <a:spcPct val="0"/>
              </a:spcAft>
              <a:defRPr>
                <a:solidFill>
                  <a:schemeClr val="tx1"/>
                </a:solidFill>
                <a:latin typeface="Times New Roman" pitchFamily="18" charset="0"/>
                <a:cs typeface="Arial" charset="0"/>
              </a:defRPr>
            </a:lvl6pPr>
            <a:lvl7pPr marL="2971800" indent="-228600" algn="r" rtl="1" eaLnBrk="0" fontAlgn="base" hangingPunct="0">
              <a:spcBef>
                <a:spcPct val="0"/>
              </a:spcBef>
              <a:spcAft>
                <a:spcPct val="0"/>
              </a:spcAft>
              <a:defRPr>
                <a:solidFill>
                  <a:schemeClr val="tx1"/>
                </a:solidFill>
                <a:latin typeface="Times New Roman" pitchFamily="18" charset="0"/>
                <a:cs typeface="Arial" charset="0"/>
              </a:defRPr>
            </a:lvl7pPr>
            <a:lvl8pPr marL="3429000" indent="-228600" algn="r" rtl="1" eaLnBrk="0" fontAlgn="base" hangingPunct="0">
              <a:spcBef>
                <a:spcPct val="0"/>
              </a:spcBef>
              <a:spcAft>
                <a:spcPct val="0"/>
              </a:spcAft>
              <a:defRPr>
                <a:solidFill>
                  <a:schemeClr val="tx1"/>
                </a:solidFill>
                <a:latin typeface="Times New Roman" pitchFamily="18" charset="0"/>
                <a:cs typeface="Arial" charset="0"/>
              </a:defRPr>
            </a:lvl8pPr>
            <a:lvl9pPr marL="3886200" indent="-228600" algn="r" rtl="1" eaLnBrk="0" fontAlgn="base" hangingPunct="0">
              <a:spcBef>
                <a:spcPct val="0"/>
              </a:spcBef>
              <a:spcAft>
                <a:spcPct val="0"/>
              </a:spcAft>
              <a:defRPr>
                <a:solidFill>
                  <a:schemeClr val="tx1"/>
                </a:solidFill>
                <a:latin typeface="Times New Roman" pitchFamily="18" charset="0"/>
                <a:cs typeface="Arial" charset="0"/>
              </a:defRPr>
            </a:lvl9pPr>
          </a:lstStyle>
          <a:p>
            <a:pPr algn="r" rtl="1" eaLnBrk="1" hangingPunct="1">
              <a:lnSpc>
                <a:spcPct val="120000"/>
              </a:lnSpc>
              <a:spcBef>
                <a:spcPct val="20000"/>
              </a:spcBef>
            </a:pPr>
            <a:r>
              <a:rPr lang="ar-EG" altLang="en-US" sz="2000" b="1" dirty="0" smtClean="0">
                <a:latin typeface="Arial" charset="0"/>
              </a:rPr>
              <a:t>ماذا ؟   (تعنى ضرورة تحديد مضمون الرسالة او (ماذا نقول)</a:t>
            </a:r>
            <a:endParaRPr lang="en-GB" altLang="en-US" sz="2000" b="1" dirty="0">
              <a:latin typeface="Arial" charset="0"/>
            </a:endParaRPr>
          </a:p>
        </p:txBody>
      </p:sp>
      <p:sp>
        <p:nvSpPr>
          <p:cNvPr id="6" name="Rectangle 5"/>
          <p:cNvSpPr>
            <a:spLocks noChangeArrowheads="1"/>
          </p:cNvSpPr>
          <p:nvPr/>
        </p:nvSpPr>
        <p:spPr bwMode="auto">
          <a:xfrm>
            <a:off x="727588" y="3902710"/>
            <a:ext cx="8286750" cy="4277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Times New Roman" pitchFamily="18" charset="0"/>
                <a:cs typeface="Arial" charset="0"/>
              </a:defRPr>
            </a:lvl1pPr>
            <a:lvl2pPr marL="742950" indent="-285750" eaLnBrk="0" hangingPunct="0">
              <a:defRPr>
                <a:solidFill>
                  <a:schemeClr val="tx1"/>
                </a:solidFill>
                <a:latin typeface="Times New Roman" pitchFamily="18" charset="0"/>
                <a:cs typeface="Arial" charset="0"/>
              </a:defRPr>
            </a:lvl2pPr>
            <a:lvl3pPr marL="1143000" indent="-228600" eaLnBrk="0" hangingPunct="0">
              <a:defRPr>
                <a:solidFill>
                  <a:schemeClr val="tx1"/>
                </a:solidFill>
                <a:latin typeface="Times New Roman" pitchFamily="18" charset="0"/>
                <a:cs typeface="Arial" charset="0"/>
              </a:defRPr>
            </a:lvl3pPr>
            <a:lvl4pPr marL="1600200" indent="-228600" eaLnBrk="0" hangingPunct="0">
              <a:defRPr>
                <a:solidFill>
                  <a:schemeClr val="tx1"/>
                </a:solidFill>
                <a:latin typeface="Times New Roman" pitchFamily="18" charset="0"/>
                <a:cs typeface="Arial" charset="0"/>
              </a:defRPr>
            </a:lvl4pPr>
            <a:lvl5pPr marL="2057400" indent="-228600" eaLnBrk="0" hangingPunct="0">
              <a:defRPr>
                <a:solidFill>
                  <a:schemeClr val="tx1"/>
                </a:solidFill>
                <a:latin typeface="Times New Roman" pitchFamily="18" charset="0"/>
                <a:cs typeface="Arial" charset="0"/>
              </a:defRPr>
            </a:lvl5pPr>
            <a:lvl6pPr marL="2514600" indent="-228600" algn="r" rtl="1" eaLnBrk="0" fontAlgn="base" hangingPunct="0">
              <a:spcBef>
                <a:spcPct val="0"/>
              </a:spcBef>
              <a:spcAft>
                <a:spcPct val="0"/>
              </a:spcAft>
              <a:defRPr>
                <a:solidFill>
                  <a:schemeClr val="tx1"/>
                </a:solidFill>
                <a:latin typeface="Times New Roman" pitchFamily="18" charset="0"/>
                <a:cs typeface="Arial" charset="0"/>
              </a:defRPr>
            </a:lvl6pPr>
            <a:lvl7pPr marL="2971800" indent="-228600" algn="r" rtl="1" eaLnBrk="0" fontAlgn="base" hangingPunct="0">
              <a:spcBef>
                <a:spcPct val="0"/>
              </a:spcBef>
              <a:spcAft>
                <a:spcPct val="0"/>
              </a:spcAft>
              <a:defRPr>
                <a:solidFill>
                  <a:schemeClr val="tx1"/>
                </a:solidFill>
                <a:latin typeface="Times New Roman" pitchFamily="18" charset="0"/>
                <a:cs typeface="Arial" charset="0"/>
              </a:defRPr>
            </a:lvl7pPr>
            <a:lvl8pPr marL="3429000" indent="-228600" algn="r" rtl="1" eaLnBrk="0" fontAlgn="base" hangingPunct="0">
              <a:spcBef>
                <a:spcPct val="0"/>
              </a:spcBef>
              <a:spcAft>
                <a:spcPct val="0"/>
              </a:spcAft>
              <a:defRPr>
                <a:solidFill>
                  <a:schemeClr val="tx1"/>
                </a:solidFill>
                <a:latin typeface="Times New Roman" pitchFamily="18" charset="0"/>
                <a:cs typeface="Arial" charset="0"/>
              </a:defRPr>
            </a:lvl8pPr>
            <a:lvl9pPr marL="3886200" indent="-228600" algn="r" rtl="1" eaLnBrk="0" fontAlgn="base" hangingPunct="0">
              <a:spcBef>
                <a:spcPct val="0"/>
              </a:spcBef>
              <a:spcAft>
                <a:spcPct val="0"/>
              </a:spcAft>
              <a:defRPr>
                <a:solidFill>
                  <a:schemeClr val="tx1"/>
                </a:solidFill>
                <a:latin typeface="Times New Roman" pitchFamily="18" charset="0"/>
                <a:cs typeface="Arial" charset="0"/>
              </a:defRPr>
            </a:lvl9pPr>
          </a:lstStyle>
          <a:p>
            <a:pPr algn="r" rtl="1" eaLnBrk="1" hangingPunct="1">
              <a:lnSpc>
                <a:spcPct val="120000"/>
              </a:lnSpc>
              <a:spcBef>
                <a:spcPct val="20000"/>
              </a:spcBef>
            </a:pPr>
            <a:r>
              <a:rPr lang="ar-EG" altLang="en-US" sz="2000" b="1" dirty="0" smtClean="0">
                <a:latin typeface="Arial" charset="0"/>
              </a:rPr>
              <a:t>من ؟    (تعنى تحديد الشخص المستهدف من الاتصال ومعرفة خصائصة )</a:t>
            </a:r>
            <a:endParaRPr lang="en-GB" altLang="en-US" sz="2000" b="1" dirty="0">
              <a:latin typeface="Arial" charset="0"/>
            </a:endParaRPr>
          </a:p>
        </p:txBody>
      </p:sp>
      <p:sp>
        <p:nvSpPr>
          <p:cNvPr id="7" name="Rectangle 5"/>
          <p:cNvSpPr>
            <a:spLocks noChangeArrowheads="1"/>
          </p:cNvSpPr>
          <p:nvPr/>
        </p:nvSpPr>
        <p:spPr bwMode="auto">
          <a:xfrm>
            <a:off x="734962" y="4533633"/>
            <a:ext cx="8286750" cy="4277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Times New Roman" pitchFamily="18" charset="0"/>
                <a:cs typeface="Arial" charset="0"/>
              </a:defRPr>
            </a:lvl1pPr>
            <a:lvl2pPr marL="742950" indent="-285750" eaLnBrk="0" hangingPunct="0">
              <a:defRPr>
                <a:solidFill>
                  <a:schemeClr val="tx1"/>
                </a:solidFill>
                <a:latin typeface="Times New Roman" pitchFamily="18" charset="0"/>
                <a:cs typeface="Arial" charset="0"/>
              </a:defRPr>
            </a:lvl2pPr>
            <a:lvl3pPr marL="1143000" indent="-228600" eaLnBrk="0" hangingPunct="0">
              <a:defRPr>
                <a:solidFill>
                  <a:schemeClr val="tx1"/>
                </a:solidFill>
                <a:latin typeface="Times New Roman" pitchFamily="18" charset="0"/>
                <a:cs typeface="Arial" charset="0"/>
              </a:defRPr>
            </a:lvl3pPr>
            <a:lvl4pPr marL="1600200" indent="-228600" eaLnBrk="0" hangingPunct="0">
              <a:defRPr>
                <a:solidFill>
                  <a:schemeClr val="tx1"/>
                </a:solidFill>
                <a:latin typeface="Times New Roman" pitchFamily="18" charset="0"/>
                <a:cs typeface="Arial" charset="0"/>
              </a:defRPr>
            </a:lvl4pPr>
            <a:lvl5pPr marL="2057400" indent="-228600" eaLnBrk="0" hangingPunct="0">
              <a:defRPr>
                <a:solidFill>
                  <a:schemeClr val="tx1"/>
                </a:solidFill>
                <a:latin typeface="Times New Roman" pitchFamily="18" charset="0"/>
                <a:cs typeface="Arial" charset="0"/>
              </a:defRPr>
            </a:lvl5pPr>
            <a:lvl6pPr marL="2514600" indent="-228600" algn="r" rtl="1" eaLnBrk="0" fontAlgn="base" hangingPunct="0">
              <a:spcBef>
                <a:spcPct val="0"/>
              </a:spcBef>
              <a:spcAft>
                <a:spcPct val="0"/>
              </a:spcAft>
              <a:defRPr>
                <a:solidFill>
                  <a:schemeClr val="tx1"/>
                </a:solidFill>
                <a:latin typeface="Times New Roman" pitchFamily="18" charset="0"/>
                <a:cs typeface="Arial" charset="0"/>
              </a:defRPr>
            </a:lvl6pPr>
            <a:lvl7pPr marL="2971800" indent="-228600" algn="r" rtl="1" eaLnBrk="0" fontAlgn="base" hangingPunct="0">
              <a:spcBef>
                <a:spcPct val="0"/>
              </a:spcBef>
              <a:spcAft>
                <a:spcPct val="0"/>
              </a:spcAft>
              <a:defRPr>
                <a:solidFill>
                  <a:schemeClr val="tx1"/>
                </a:solidFill>
                <a:latin typeface="Times New Roman" pitchFamily="18" charset="0"/>
                <a:cs typeface="Arial" charset="0"/>
              </a:defRPr>
            </a:lvl7pPr>
            <a:lvl8pPr marL="3429000" indent="-228600" algn="r" rtl="1" eaLnBrk="0" fontAlgn="base" hangingPunct="0">
              <a:spcBef>
                <a:spcPct val="0"/>
              </a:spcBef>
              <a:spcAft>
                <a:spcPct val="0"/>
              </a:spcAft>
              <a:defRPr>
                <a:solidFill>
                  <a:schemeClr val="tx1"/>
                </a:solidFill>
                <a:latin typeface="Times New Roman" pitchFamily="18" charset="0"/>
                <a:cs typeface="Arial" charset="0"/>
              </a:defRPr>
            </a:lvl8pPr>
            <a:lvl9pPr marL="3886200" indent="-228600" algn="r" rtl="1" eaLnBrk="0" fontAlgn="base" hangingPunct="0">
              <a:spcBef>
                <a:spcPct val="0"/>
              </a:spcBef>
              <a:spcAft>
                <a:spcPct val="0"/>
              </a:spcAft>
              <a:defRPr>
                <a:solidFill>
                  <a:schemeClr val="tx1"/>
                </a:solidFill>
                <a:latin typeface="Times New Roman" pitchFamily="18" charset="0"/>
                <a:cs typeface="Arial" charset="0"/>
              </a:defRPr>
            </a:lvl9pPr>
          </a:lstStyle>
          <a:p>
            <a:pPr algn="r" rtl="1" eaLnBrk="1" hangingPunct="1">
              <a:lnSpc>
                <a:spcPct val="120000"/>
              </a:lnSpc>
              <a:spcBef>
                <a:spcPct val="20000"/>
              </a:spcBef>
            </a:pPr>
            <a:r>
              <a:rPr lang="ar-EG" altLang="en-US" sz="2000" b="1" dirty="0" smtClean="0">
                <a:latin typeface="Arial" charset="0"/>
              </a:rPr>
              <a:t>كيف ؟  (الوسيلة المناسبة التى تستخدم فى الاتصال )</a:t>
            </a:r>
            <a:endParaRPr lang="en-GB" altLang="en-US" sz="2000" b="1" dirty="0">
              <a:latin typeface="Arial" charset="0"/>
            </a:endParaRPr>
          </a:p>
        </p:txBody>
      </p:sp>
      <p:sp>
        <p:nvSpPr>
          <p:cNvPr id="8" name="Rectangle 5"/>
          <p:cNvSpPr>
            <a:spLocks noChangeArrowheads="1"/>
          </p:cNvSpPr>
          <p:nvPr/>
        </p:nvSpPr>
        <p:spPr bwMode="auto">
          <a:xfrm>
            <a:off x="695633" y="5191145"/>
            <a:ext cx="8286750" cy="4277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Times New Roman" pitchFamily="18" charset="0"/>
                <a:cs typeface="Arial" charset="0"/>
              </a:defRPr>
            </a:lvl1pPr>
            <a:lvl2pPr marL="742950" indent="-285750" eaLnBrk="0" hangingPunct="0">
              <a:defRPr>
                <a:solidFill>
                  <a:schemeClr val="tx1"/>
                </a:solidFill>
                <a:latin typeface="Times New Roman" pitchFamily="18" charset="0"/>
                <a:cs typeface="Arial" charset="0"/>
              </a:defRPr>
            </a:lvl2pPr>
            <a:lvl3pPr marL="1143000" indent="-228600" eaLnBrk="0" hangingPunct="0">
              <a:defRPr>
                <a:solidFill>
                  <a:schemeClr val="tx1"/>
                </a:solidFill>
                <a:latin typeface="Times New Roman" pitchFamily="18" charset="0"/>
                <a:cs typeface="Arial" charset="0"/>
              </a:defRPr>
            </a:lvl3pPr>
            <a:lvl4pPr marL="1600200" indent="-228600" eaLnBrk="0" hangingPunct="0">
              <a:defRPr>
                <a:solidFill>
                  <a:schemeClr val="tx1"/>
                </a:solidFill>
                <a:latin typeface="Times New Roman" pitchFamily="18" charset="0"/>
                <a:cs typeface="Arial" charset="0"/>
              </a:defRPr>
            </a:lvl4pPr>
            <a:lvl5pPr marL="2057400" indent="-228600" eaLnBrk="0" hangingPunct="0">
              <a:defRPr>
                <a:solidFill>
                  <a:schemeClr val="tx1"/>
                </a:solidFill>
                <a:latin typeface="Times New Roman" pitchFamily="18" charset="0"/>
                <a:cs typeface="Arial" charset="0"/>
              </a:defRPr>
            </a:lvl5pPr>
            <a:lvl6pPr marL="2514600" indent="-228600" algn="r" rtl="1" eaLnBrk="0" fontAlgn="base" hangingPunct="0">
              <a:spcBef>
                <a:spcPct val="0"/>
              </a:spcBef>
              <a:spcAft>
                <a:spcPct val="0"/>
              </a:spcAft>
              <a:defRPr>
                <a:solidFill>
                  <a:schemeClr val="tx1"/>
                </a:solidFill>
                <a:latin typeface="Times New Roman" pitchFamily="18" charset="0"/>
                <a:cs typeface="Arial" charset="0"/>
              </a:defRPr>
            </a:lvl6pPr>
            <a:lvl7pPr marL="2971800" indent="-228600" algn="r" rtl="1" eaLnBrk="0" fontAlgn="base" hangingPunct="0">
              <a:spcBef>
                <a:spcPct val="0"/>
              </a:spcBef>
              <a:spcAft>
                <a:spcPct val="0"/>
              </a:spcAft>
              <a:defRPr>
                <a:solidFill>
                  <a:schemeClr val="tx1"/>
                </a:solidFill>
                <a:latin typeface="Times New Roman" pitchFamily="18" charset="0"/>
                <a:cs typeface="Arial" charset="0"/>
              </a:defRPr>
            </a:lvl7pPr>
            <a:lvl8pPr marL="3429000" indent="-228600" algn="r" rtl="1" eaLnBrk="0" fontAlgn="base" hangingPunct="0">
              <a:spcBef>
                <a:spcPct val="0"/>
              </a:spcBef>
              <a:spcAft>
                <a:spcPct val="0"/>
              </a:spcAft>
              <a:defRPr>
                <a:solidFill>
                  <a:schemeClr val="tx1"/>
                </a:solidFill>
                <a:latin typeface="Times New Roman" pitchFamily="18" charset="0"/>
                <a:cs typeface="Arial" charset="0"/>
              </a:defRPr>
            </a:lvl8pPr>
            <a:lvl9pPr marL="3886200" indent="-228600" algn="r" rtl="1" eaLnBrk="0" fontAlgn="base" hangingPunct="0">
              <a:spcBef>
                <a:spcPct val="0"/>
              </a:spcBef>
              <a:spcAft>
                <a:spcPct val="0"/>
              </a:spcAft>
              <a:defRPr>
                <a:solidFill>
                  <a:schemeClr val="tx1"/>
                </a:solidFill>
                <a:latin typeface="Times New Roman" pitchFamily="18" charset="0"/>
                <a:cs typeface="Arial" charset="0"/>
              </a:defRPr>
            </a:lvl9pPr>
          </a:lstStyle>
          <a:p>
            <a:pPr algn="r" rtl="1" eaLnBrk="1" hangingPunct="1">
              <a:lnSpc>
                <a:spcPct val="120000"/>
              </a:lnSpc>
              <a:spcBef>
                <a:spcPct val="20000"/>
              </a:spcBef>
            </a:pPr>
            <a:r>
              <a:rPr lang="ar-EG" altLang="en-US" sz="2000" b="1" dirty="0" smtClean="0">
                <a:latin typeface="Arial" charset="0"/>
              </a:rPr>
              <a:t>متى ؟  (تشير الى الوقت المناسب للاتصال )</a:t>
            </a:r>
            <a:endParaRPr lang="en-GB" altLang="en-US" sz="2000" b="1" dirty="0">
              <a:latin typeface="Arial" charset="0"/>
            </a:endParaRPr>
          </a:p>
        </p:txBody>
      </p:sp>
      <p:sp>
        <p:nvSpPr>
          <p:cNvPr id="9" name="Rectangle 5"/>
          <p:cNvSpPr>
            <a:spLocks noChangeArrowheads="1"/>
          </p:cNvSpPr>
          <p:nvPr/>
        </p:nvSpPr>
        <p:spPr bwMode="auto">
          <a:xfrm>
            <a:off x="707923" y="5941979"/>
            <a:ext cx="8286750" cy="4277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Times New Roman" pitchFamily="18" charset="0"/>
                <a:cs typeface="Arial" charset="0"/>
              </a:defRPr>
            </a:lvl1pPr>
            <a:lvl2pPr marL="742950" indent="-285750" eaLnBrk="0" hangingPunct="0">
              <a:defRPr>
                <a:solidFill>
                  <a:schemeClr val="tx1"/>
                </a:solidFill>
                <a:latin typeface="Times New Roman" pitchFamily="18" charset="0"/>
                <a:cs typeface="Arial" charset="0"/>
              </a:defRPr>
            </a:lvl2pPr>
            <a:lvl3pPr marL="1143000" indent="-228600" eaLnBrk="0" hangingPunct="0">
              <a:defRPr>
                <a:solidFill>
                  <a:schemeClr val="tx1"/>
                </a:solidFill>
                <a:latin typeface="Times New Roman" pitchFamily="18" charset="0"/>
                <a:cs typeface="Arial" charset="0"/>
              </a:defRPr>
            </a:lvl3pPr>
            <a:lvl4pPr marL="1600200" indent="-228600" eaLnBrk="0" hangingPunct="0">
              <a:defRPr>
                <a:solidFill>
                  <a:schemeClr val="tx1"/>
                </a:solidFill>
                <a:latin typeface="Times New Roman" pitchFamily="18" charset="0"/>
                <a:cs typeface="Arial" charset="0"/>
              </a:defRPr>
            </a:lvl4pPr>
            <a:lvl5pPr marL="2057400" indent="-228600" eaLnBrk="0" hangingPunct="0">
              <a:defRPr>
                <a:solidFill>
                  <a:schemeClr val="tx1"/>
                </a:solidFill>
                <a:latin typeface="Times New Roman" pitchFamily="18" charset="0"/>
                <a:cs typeface="Arial" charset="0"/>
              </a:defRPr>
            </a:lvl5pPr>
            <a:lvl6pPr marL="2514600" indent="-228600" algn="r" rtl="1" eaLnBrk="0" fontAlgn="base" hangingPunct="0">
              <a:spcBef>
                <a:spcPct val="0"/>
              </a:spcBef>
              <a:spcAft>
                <a:spcPct val="0"/>
              </a:spcAft>
              <a:defRPr>
                <a:solidFill>
                  <a:schemeClr val="tx1"/>
                </a:solidFill>
                <a:latin typeface="Times New Roman" pitchFamily="18" charset="0"/>
                <a:cs typeface="Arial" charset="0"/>
              </a:defRPr>
            </a:lvl6pPr>
            <a:lvl7pPr marL="2971800" indent="-228600" algn="r" rtl="1" eaLnBrk="0" fontAlgn="base" hangingPunct="0">
              <a:spcBef>
                <a:spcPct val="0"/>
              </a:spcBef>
              <a:spcAft>
                <a:spcPct val="0"/>
              </a:spcAft>
              <a:defRPr>
                <a:solidFill>
                  <a:schemeClr val="tx1"/>
                </a:solidFill>
                <a:latin typeface="Times New Roman" pitchFamily="18" charset="0"/>
                <a:cs typeface="Arial" charset="0"/>
              </a:defRPr>
            </a:lvl7pPr>
            <a:lvl8pPr marL="3429000" indent="-228600" algn="r" rtl="1" eaLnBrk="0" fontAlgn="base" hangingPunct="0">
              <a:spcBef>
                <a:spcPct val="0"/>
              </a:spcBef>
              <a:spcAft>
                <a:spcPct val="0"/>
              </a:spcAft>
              <a:defRPr>
                <a:solidFill>
                  <a:schemeClr val="tx1"/>
                </a:solidFill>
                <a:latin typeface="Times New Roman" pitchFamily="18" charset="0"/>
                <a:cs typeface="Arial" charset="0"/>
              </a:defRPr>
            </a:lvl8pPr>
            <a:lvl9pPr marL="3886200" indent="-228600" algn="r" rtl="1" eaLnBrk="0" fontAlgn="base" hangingPunct="0">
              <a:spcBef>
                <a:spcPct val="0"/>
              </a:spcBef>
              <a:spcAft>
                <a:spcPct val="0"/>
              </a:spcAft>
              <a:defRPr>
                <a:solidFill>
                  <a:schemeClr val="tx1"/>
                </a:solidFill>
                <a:latin typeface="Times New Roman" pitchFamily="18" charset="0"/>
                <a:cs typeface="Arial" charset="0"/>
              </a:defRPr>
            </a:lvl9pPr>
          </a:lstStyle>
          <a:p>
            <a:pPr algn="r" rtl="1" eaLnBrk="1" hangingPunct="1">
              <a:lnSpc>
                <a:spcPct val="120000"/>
              </a:lnSpc>
              <a:spcBef>
                <a:spcPct val="20000"/>
              </a:spcBef>
            </a:pPr>
            <a:r>
              <a:rPr lang="ar-EG" altLang="en-US" sz="2000" b="1" dirty="0" smtClean="0">
                <a:latin typeface="Arial" charset="0"/>
              </a:rPr>
              <a:t>اين ؟  ( المكان المناسب الذى يتم فية الاتصال بالطرف الاخر )</a:t>
            </a:r>
            <a:endParaRPr lang="en-GB" altLang="en-US" sz="2000" b="1" dirty="0">
              <a:latin typeface="Arial" charset="0"/>
            </a:endParaRPr>
          </a:p>
        </p:txBody>
      </p:sp>
      <p:sp>
        <p:nvSpPr>
          <p:cNvPr id="10" name="Rectangle 9"/>
          <p:cNvSpPr/>
          <p:nvPr/>
        </p:nvSpPr>
        <p:spPr>
          <a:xfrm>
            <a:off x="92484" y="1601226"/>
            <a:ext cx="8929228" cy="646331"/>
          </a:xfrm>
          <a:prstGeom prst="rect">
            <a:avLst/>
          </a:prstGeom>
        </p:spPr>
        <p:txBody>
          <a:bodyPr wrap="square">
            <a:spAutoFit/>
          </a:bodyPr>
          <a:lstStyle/>
          <a:p>
            <a:r>
              <a:rPr lang="en-US" dirty="0"/>
              <a:t>The principles of effective communication are determined in answering the following questions</a:t>
            </a:r>
          </a:p>
        </p:txBody>
      </p:sp>
      <p:sp>
        <p:nvSpPr>
          <p:cNvPr id="11" name="Rectangle 10"/>
          <p:cNvSpPr/>
          <p:nvPr/>
        </p:nvSpPr>
        <p:spPr>
          <a:xfrm>
            <a:off x="92484" y="2366616"/>
            <a:ext cx="7070315" cy="369332"/>
          </a:xfrm>
          <a:prstGeom prst="rect">
            <a:avLst/>
          </a:prstGeom>
        </p:spPr>
        <p:txBody>
          <a:bodyPr wrap="square">
            <a:spAutoFit/>
          </a:bodyPr>
          <a:lstStyle/>
          <a:p>
            <a:r>
              <a:rPr lang="en-US" dirty="0"/>
              <a:t>Why ? (It is necessary to specify the goal of the communication)</a:t>
            </a:r>
          </a:p>
        </p:txBody>
      </p:sp>
      <p:sp>
        <p:nvSpPr>
          <p:cNvPr id="13" name="Rectangle 12"/>
          <p:cNvSpPr/>
          <p:nvPr/>
        </p:nvSpPr>
        <p:spPr>
          <a:xfrm>
            <a:off x="92484" y="2916156"/>
            <a:ext cx="8678504" cy="369332"/>
          </a:xfrm>
          <a:prstGeom prst="rect">
            <a:avLst/>
          </a:prstGeom>
        </p:spPr>
        <p:txBody>
          <a:bodyPr wrap="square">
            <a:spAutoFit/>
          </a:bodyPr>
          <a:lstStyle/>
          <a:p>
            <a:r>
              <a:rPr lang="en-US" dirty="0"/>
              <a:t>What ? (It means the necessity of defining the content of the message or (what do we say))</a:t>
            </a:r>
          </a:p>
        </p:txBody>
      </p:sp>
      <p:sp>
        <p:nvSpPr>
          <p:cNvPr id="14" name="Rectangle 13"/>
          <p:cNvSpPr/>
          <p:nvPr/>
        </p:nvSpPr>
        <p:spPr>
          <a:xfrm>
            <a:off x="99859" y="3718044"/>
            <a:ext cx="8678504" cy="369332"/>
          </a:xfrm>
          <a:prstGeom prst="rect">
            <a:avLst/>
          </a:prstGeom>
        </p:spPr>
        <p:txBody>
          <a:bodyPr wrap="square">
            <a:spAutoFit/>
          </a:bodyPr>
          <a:lstStyle/>
          <a:p>
            <a:r>
              <a:rPr lang="en-US" dirty="0" smtClean="0"/>
              <a:t>Who (It </a:t>
            </a:r>
            <a:r>
              <a:rPr lang="en-US" dirty="0"/>
              <a:t>means identifying the target of the communication and knowing its characteristics)</a:t>
            </a:r>
          </a:p>
        </p:txBody>
      </p:sp>
      <p:sp>
        <p:nvSpPr>
          <p:cNvPr id="15" name="Rectangle 14"/>
          <p:cNvSpPr/>
          <p:nvPr/>
        </p:nvSpPr>
        <p:spPr>
          <a:xfrm>
            <a:off x="99859" y="4210467"/>
            <a:ext cx="6077257" cy="369332"/>
          </a:xfrm>
          <a:prstGeom prst="rect">
            <a:avLst/>
          </a:prstGeom>
        </p:spPr>
        <p:txBody>
          <a:bodyPr wrap="square">
            <a:spAutoFit/>
          </a:bodyPr>
          <a:lstStyle/>
          <a:p>
            <a:r>
              <a:rPr lang="en-US" dirty="0"/>
              <a:t>How ? (The appropriate means of communication)</a:t>
            </a:r>
          </a:p>
        </p:txBody>
      </p:sp>
      <p:sp>
        <p:nvSpPr>
          <p:cNvPr id="16" name="Rectangle 15"/>
          <p:cNvSpPr/>
          <p:nvPr/>
        </p:nvSpPr>
        <p:spPr>
          <a:xfrm>
            <a:off x="99859" y="5006479"/>
            <a:ext cx="4434419" cy="369332"/>
          </a:xfrm>
          <a:prstGeom prst="rect">
            <a:avLst/>
          </a:prstGeom>
        </p:spPr>
        <p:txBody>
          <a:bodyPr wrap="none">
            <a:spAutoFit/>
          </a:bodyPr>
          <a:lstStyle/>
          <a:p>
            <a:r>
              <a:rPr lang="en-US" dirty="0"/>
              <a:t>when ? (Indicate the appropriate time to call)</a:t>
            </a:r>
          </a:p>
        </p:txBody>
      </p:sp>
      <p:sp>
        <p:nvSpPr>
          <p:cNvPr id="17" name="Rectangle 16"/>
          <p:cNvSpPr/>
          <p:nvPr/>
        </p:nvSpPr>
        <p:spPr>
          <a:xfrm>
            <a:off x="57184" y="5566894"/>
            <a:ext cx="7181815" cy="369332"/>
          </a:xfrm>
          <a:prstGeom prst="rect">
            <a:avLst/>
          </a:prstGeom>
        </p:spPr>
        <p:txBody>
          <a:bodyPr wrap="square">
            <a:spAutoFit/>
          </a:bodyPr>
          <a:lstStyle/>
          <a:p>
            <a:r>
              <a:rPr lang="en-US" dirty="0"/>
              <a:t>Where ? (The appropriate place to contact the other party)</a:t>
            </a:r>
          </a:p>
        </p:txBody>
      </p:sp>
      <p:sp>
        <p:nvSpPr>
          <p:cNvPr id="12" name="Rectangle 11"/>
          <p:cNvSpPr/>
          <p:nvPr/>
        </p:nvSpPr>
        <p:spPr>
          <a:xfrm>
            <a:off x="363978" y="243694"/>
            <a:ext cx="3906180" cy="954107"/>
          </a:xfrm>
          <a:prstGeom prst="rect">
            <a:avLst/>
          </a:prstGeom>
        </p:spPr>
        <p:txBody>
          <a:bodyPr wrap="square">
            <a:spAutoFit/>
          </a:bodyPr>
          <a:lstStyle/>
          <a:p>
            <a:r>
              <a:rPr lang="en-US" sz="2800" dirty="0"/>
              <a:t>The principles of effective communication </a:t>
            </a:r>
          </a:p>
        </p:txBody>
      </p:sp>
    </p:spTree>
    <p:extLst>
      <p:ext uri="{BB962C8B-B14F-4D97-AF65-F5344CB8AC3E}">
        <p14:creationId xmlns:p14="http://schemas.microsoft.com/office/powerpoint/2010/main" val="2939022615"/>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iterate type="lt">
                                    <p:tmAbs val="150"/>
                                  </p:iterate>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iterate type="lt">
                                    <p:tmAbs val="150"/>
                                  </p:iterate>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iterate type="lt">
                                    <p:tmAbs val="150"/>
                                  </p:iterate>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iterate type="lt">
                                    <p:tmAbs val="150"/>
                                  </p:iterate>
                                  <p:childTnLst>
                                    <p:set>
                                      <p:cBhvr>
                                        <p:cTn id="18" dur="1" fill="hold">
                                          <p:stCondLst>
                                            <p:cond delay="0"/>
                                          </p:stCondLst>
                                        </p:cTn>
                                        <p:tgtEl>
                                          <p:spTgt spid="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iterate type="lt">
                                    <p:tmAbs val="150"/>
                                  </p:iterate>
                                  <p:childTnLst>
                                    <p:set>
                                      <p:cBhvr>
                                        <p:cTn id="22" dur="1" fill="hold">
                                          <p:stCondLst>
                                            <p:cond delay="0"/>
                                          </p:stCondLst>
                                        </p:cTn>
                                        <p:tgtEl>
                                          <p:spTgt spid="1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iterate type="lt">
                                    <p:tmAbs val="150"/>
                                  </p:iterate>
                                  <p:childTnLst>
                                    <p:set>
                                      <p:cBhvr>
                                        <p:cTn id="26" dur="1" fill="hold">
                                          <p:stCondLst>
                                            <p:cond delay="0"/>
                                          </p:stCondLst>
                                        </p:cTn>
                                        <p:tgtEl>
                                          <p:spTgt spid="5"/>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iterate type="lt">
                                    <p:tmAbs val="150"/>
                                  </p:iterate>
                                  <p:childTnLst>
                                    <p:set>
                                      <p:cBhvr>
                                        <p:cTn id="30" dur="1" fill="hold">
                                          <p:stCondLst>
                                            <p:cond delay="0"/>
                                          </p:stCondLst>
                                        </p:cTn>
                                        <p:tgtEl>
                                          <p:spTgt spid="14"/>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iterate type="lt">
                                    <p:tmAbs val="150"/>
                                  </p:iterate>
                                  <p:childTnLst>
                                    <p:set>
                                      <p:cBhvr>
                                        <p:cTn id="34" dur="1" fill="hold">
                                          <p:stCondLst>
                                            <p:cond delay="0"/>
                                          </p:stCondLst>
                                        </p:cTn>
                                        <p:tgtEl>
                                          <p:spTgt spid="6"/>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iterate type="lt">
                                    <p:tmAbs val="150"/>
                                  </p:iterate>
                                  <p:childTnLst>
                                    <p:set>
                                      <p:cBhvr>
                                        <p:cTn id="38" dur="1" fill="hold">
                                          <p:stCondLst>
                                            <p:cond delay="0"/>
                                          </p:stCondLst>
                                        </p:cTn>
                                        <p:tgtEl>
                                          <p:spTgt spid="15"/>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iterate type="lt">
                                    <p:tmAbs val="150"/>
                                  </p:iterate>
                                  <p:childTnLst>
                                    <p:set>
                                      <p:cBhvr>
                                        <p:cTn id="42" dur="1" fill="hold">
                                          <p:stCondLst>
                                            <p:cond delay="0"/>
                                          </p:stCondLst>
                                        </p:cTn>
                                        <p:tgtEl>
                                          <p:spTgt spid="7"/>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iterate type="lt">
                                    <p:tmAbs val="150"/>
                                  </p:iterate>
                                  <p:childTnLst>
                                    <p:set>
                                      <p:cBhvr>
                                        <p:cTn id="46" dur="1" fill="hold">
                                          <p:stCondLst>
                                            <p:cond delay="0"/>
                                          </p:stCondLst>
                                        </p:cTn>
                                        <p:tgtEl>
                                          <p:spTgt spid="16"/>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iterate type="lt">
                                    <p:tmAbs val="150"/>
                                  </p:iterate>
                                  <p:childTnLst>
                                    <p:set>
                                      <p:cBhvr>
                                        <p:cTn id="50" dur="1" fill="hold">
                                          <p:stCondLst>
                                            <p:cond delay="0"/>
                                          </p:stCondLst>
                                        </p:cTn>
                                        <p:tgtEl>
                                          <p:spTgt spid="8"/>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iterate type="lt">
                                    <p:tmAbs val="150"/>
                                  </p:iterate>
                                  <p:childTnLst>
                                    <p:set>
                                      <p:cBhvr>
                                        <p:cTn id="54" dur="1" fill="hold">
                                          <p:stCondLst>
                                            <p:cond delay="0"/>
                                          </p:stCondLst>
                                        </p:cTn>
                                        <p:tgtEl>
                                          <p:spTgt spid="17"/>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iterate type="lt">
                                    <p:tmAbs val="150"/>
                                  </p:iterate>
                                  <p:childTnLst>
                                    <p:set>
                                      <p:cBhvr>
                                        <p:cTn id="58"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P spid="7" grpId="0"/>
      <p:bldP spid="8" grpId="0"/>
      <p:bldP spid="9" grpId="0"/>
      <p:bldP spid="10" grpId="0"/>
      <p:bldP spid="11" grpId="0"/>
      <p:bldP spid="13" grpId="0"/>
      <p:bldP spid="14" grpId="0"/>
      <p:bldP spid="15" grpId="0"/>
      <p:bldP spid="16" grpId="0"/>
      <p:bldP spid="17" grpId="0"/>
    </p:bld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4" name="Rectangle 4"/>
          <p:cNvSpPr>
            <a:spLocks noGrp="1" noChangeArrowheads="1"/>
          </p:cNvSpPr>
          <p:nvPr>
            <p:ph type="title"/>
          </p:nvPr>
        </p:nvSpPr>
        <p:spPr bwMode="auto">
          <a:xfrm>
            <a:off x="5181600" y="260350"/>
            <a:ext cx="3638550" cy="914400"/>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algn="r" eaLnBrk="1" hangingPunct="1"/>
            <a:r>
              <a:rPr lang="ar-SA" altLang="en-US" sz="3200" b="1" dirty="0" smtClean="0">
                <a:latin typeface="Arial" charset="0"/>
              </a:rPr>
              <a:t>أنواع الاتصال</a:t>
            </a:r>
            <a:endParaRPr lang="en-GB" altLang="en-US" sz="3200" b="1" dirty="0" smtClean="0">
              <a:latin typeface="Arial" charset="0"/>
            </a:endParaRPr>
          </a:p>
        </p:txBody>
      </p:sp>
      <p:sp>
        <p:nvSpPr>
          <p:cNvPr id="2" name="Rectangle 1"/>
          <p:cNvSpPr/>
          <p:nvPr/>
        </p:nvSpPr>
        <p:spPr>
          <a:xfrm>
            <a:off x="533400" y="424190"/>
            <a:ext cx="3884469" cy="523220"/>
          </a:xfrm>
          <a:prstGeom prst="rect">
            <a:avLst/>
          </a:prstGeom>
        </p:spPr>
        <p:txBody>
          <a:bodyPr wrap="square">
            <a:spAutoFit/>
          </a:bodyPr>
          <a:lstStyle/>
          <a:p>
            <a:r>
              <a:rPr lang="en-US" sz="2800" b="1" dirty="0"/>
              <a:t>Types of communication</a:t>
            </a:r>
          </a:p>
        </p:txBody>
      </p:sp>
      <p:sp>
        <p:nvSpPr>
          <p:cNvPr id="3" name="Rectangle 2"/>
          <p:cNvSpPr/>
          <p:nvPr/>
        </p:nvSpPr>
        <p:spPr>
          <a:xfrm>
            <a:off x="533400" y="4992707"/>
            <a:ext cx="4572000" cy="523220"/>
          </a:xfrm>
          <a:prstGeom prst="rect">
            <a:avLst/>
          </a:prstGeom>
        </p:spPr>
        <p:txBody>
          <a:bodyPr>
            <a:spAutoFit/>
          </a:bodyPr>
          <a:lstStyle/>
          <a:p>
            <a:r>
              <a:rPr lang="en-US" sz="2800" dirty="0" smtClean="0"/>
              <a:t>Mass </a:t>
            </a:r>
            <a:r>
              <a:rPr lang="en-US" sz="2800" dirty="0"/>
              <a:t>Communication</a:t>
            </a:r>
          </a:p>
        </p:txBody>
      </p:sp>
      <p:sp>
        <p:nvSpPr>
          <p:cNvPr id="6" name="Rectangle 5"/>
          <p:cNvSpPr/>
          <p:nvPr/>
        </p:nvSpPr>
        <p:spPr>
          <a:xfrm>
            <a:off x="570271" y="1551969"/>
            <a:ext cx="1913281" cy="523220"/>
          </a:xfrm>
          <a:prstGeom prst="rect">
            <a:avLst/>
          </a:prstGeom>
        </p:spPr>
        <p:txBody>
          <a:bodyPr wrap="none">
            <a:spAutoFit/>
          </a:bodyPr>
          <a:lstStyle/>
          <a:p>
            <a:r>
              <a:rPr lang="en-US" sz="2800" dirty="0"/>
              <a:t>Self-contact</a:t>
            </a:r>
          </a:p>
        </p:txBody>
      </p:sp>
      <p:sp>
        <p:nvSpPr>
          <p:cNvPr id="7" name="Rectangle 6"/>
          <p:cNvSpPr/>
          <p:nvPr/>
        </p:nvSpPr>
        <p:spPr>
          <a:xfrm>
            <a:off x="6644796" y="1493006"/>
            <a:ext cx="1999265" cy="523220"/>
          </a:xfrm>
          <a:prstGeom prst="rect">
            <a:avLst/>
          </a:prstGeom>
        </p:spPr>
        <p:txBody>
          <a:bodyPr wrap="none">
            <a:spAutoFit/>
          </a:bodyPr>
          <a:lstStyle/>
          <a:p>
            <a:pPr algn="r">
              <a:buFont typeface="Wingdings" pitchFamily="2" charset="2"/>
              <a:buNone/>
            </a:pPr>
            <a:r>
              <a:rPr lang="ar-SA" altLang="en-US" sz="2800" b="1" dirty="0"/>
              <a:t>ـ الاتصال الذاتي</a:t>
            </a:r>
          </a:p>
        </p:txBody>
      </p:sp>
      <p:sp>
        <p:nvSpPr>
          <p:cNvPr id="8" name="Rectangle 7"/>
          <p:cNvSpPr/>
          <p:nvPr/>
        </p:nvSpPr>
        <p:spPr>
          <a:xfrm>
            <a:off x="490248" y="2430714"/>
            <a:ext cx="5115439" cy="523220"/>
          </a:xfrm>
          <a:prstGeom prst="rect">
            <a:avLst/>
          </a:prstGeom>
        </p:spPr>
        <p:txBody>
          <a:bodyPr wrap="none">
            <a:spAutoFit/>
          </a:bodyPr>
          <a:lstStyle/>
          <a:p>
            <a:r>
              <a:rPr lang="en-US" sz="2800" dirty="0"/>
              <a:t>Communication between </a:t>
            </a:r>
            <a:r>
              <a:rPr lang="en-US" sz="2800" dirty="0" smtClean="0"/>
              <a:t>cultures</a:t>
            </a:r>
            <a:endParaRPr lang="en-US" sz="2800" dirty="0"/>
          </a:p>
        </p:txBody>
      </p:sp>
      <p:sp>
        <p:nvSpPr>
          <p:cNvPr id="9" name="Rectangle 8"/>
          <p:cNvSpPr/>
          <p:nvPr/>
        </p:nvSpPr>
        <p:spPr>
          <a:xfrm>
            <a:off x="6019306" y="2371262"/>
            <a:ext cx="2707793" cy="523220"/>
          </a:xfrm>
          <a:prstGeom prst="rect">
            <a:avLst/>
          </a:prstGeom>
        </p:spPr>
        <p:txBody>
          <a:bodyPr wrap="none">
            <a:spAutoFit/>
          </a:bodyPr>
          <a:lstStyle/>
          <a:p>
            <a:pPr algn="r">
              <a:buFont typeface="Wingdings" pitchFamily="2" charset="2"/>
              <a:buNone/>
            </a:pPr>
            <a:r>
              <a:rPr lang="ar-SA" altLang="en-US" sz="2800" b="1" dirty="0"/>
              <a:t>ـ الاتصال بين الثقافات</a:t>
            </a:r>
          </a:p>
        </p:txBody>
      </p:sp>
      <p:sp>
        <p:nvSpPr>
          <p:cNvPr id="10" name="Rectangle 9"/>
          <p:cNvSpPr/>
          <p:nvPr/>
        </p:nvSpPr>
        <p:spPr>
          <a:xfrm>
            <a:off x="6258203" y="3283514"/>
            <a:ext cx="2481770" cy="523220"/>
          </a:xfrm>
          <a:prstGeom prst="rect">
            <a:avLst/>
          </a:prstGeom>
        </p:spPr>
        <p:txBody>
          <a:bodyPr wrap="none">
            <a:spAutoFit/>
          </a:bodyPr>
          <a:lstStyle/>
          <a:p>
            <a:pPr algn="r">
              <a:buFont typeface="Wingdings" pitchFamily="2" charset="2"/>
              <a:buNone/>
            </a:pPr>
            <a:r>
              <a:rPr lang="ar-SA" altLang="en-US" sz="2800" b="1" dirty="0"/>
              <a:t>ـ الاتصال الشخصي </a:t>
            </a:r>
          </a:p>
        </p:txBody>
      </p:sp>
      <p:sp>
        <p:nvSpPr>
          <p:cNvPr id="11" name="Rectangle 10"/>
          <p:cNvSpPr/>
          <p:nvPr/>
        </p:nvSpPr>
        <p:spPr>
          <a:xfrm>
            <a:off x="6366406" y="4111572"/>
            <a:ext cx="2265364" cy="523220"/>
          </a:xfrm>
          <a:prstGeom prst="rect">
            <a:avLst/>
          </a:prstGeom>
        </p:spPr>
        <p:txBody>
          <a:bodyPr wrap="none">
            <a:spAutoFit/>
          </a:bodyPr>
          <a:lstStyle/>
          <a:p>
            <a:pPr algn="r">
              <a:buFont typeface="Wingdings" pitchFamily="2" charset="2"/>
              <a:buNone/>
            </a:pPr>
            <a:r>
              <a:rPr lang="ar-SA" altLang="en-US" sz="2800" b="1" dirty="0"/>
              <a:t>ـ الاتصال الجمعي </a:t>
            </a:r>
          </a:p>
        </p:txBody>
      </p:sp>
      <p:sp>
        <p:nvSpPr>
          <p:cNvPr id="12" name="Rectangle 11"/>
          <p:cNvSpPr/>
          <p:nvPr/>
        </p:nvSpPr>
        <p:spPr>
          <a:xfrm>
            <a:off x="6130981" y="4928375"/>
            <a:ext cx="2666114" cy="523220"/>
          </a:xfrm>
          <a:prstGeom prst="rect">
            <a:avLst/>
          </a:prstGeom>
        </p:spPr>
        <p:txBody>
          <a:bodyPr wrap="none">
            <a:spAutoFit/>
          </a:bodyPr>
          <a:lstStyle/>
          <a:p>
            <a:pPr algn="r">
              <a:buFont typeface="Wingdings" pitchFamily="2" charset="2"/>
              <a:buNone/>
            </a:pPr>
            <a:r>
              <a:rPr lang="ar-SA" altLang="en-US" sz="2800" b="1" dirty="0"/>
              <a:t>ـ الاتصال الجماهيري </a:t>
            </a:r>
            <a:endParaRPr lang="en-GB" altLang="en-US" sz="2800" b="1" dirty="0"/>
          </a:p>
        </p:txBody>
      </p:sp>
      <p:sp>
        <p:nvSpPr>
          <p:cNvPr id="14" name="Rectangle 13"/>
          <p:cNvSpPr/>
          <p:nvPr/>
        </p:nvSpPr>
        <p:spPr>
          <a:xfrm>
            <a:off x="484138" y="3356191"/>
            <a:ext cx="2598853" cy="523220"/>
          </a:xfrm>
          <a:prstGeom prst="rect">
            <a:avLst/>
          </a:prstGeom>
        </p:spPr>
        <p:txBody>
          <a:bodyPr wrap="none">
            <a:spAutoFit/>
          </a:bodyPr>
          <a:lstStyle/>
          <a:p>
            <a:r>
              <a:rPr lang="en-US" sz="2800" dirty="0"/>
              <a:t>Personal contact</a:t>
            </a:r>
          </a:p>
        </p:txBody>
      </p:sp>
      <p:sp>
        <p:nvSpPr>
          <p:cNvPr id="15" name="Rectangle 14"/>
          <p:cNvSpPr/>
          <p:nvPr/>
        </p:nvSpPr>
        <p:spPr>
          <a:xfrm>
            <a:off x="533400" y="4191000"/>
            <a:ext cx="3948581" cy="523220"/>
          </a:xfrm>
          <a:prstGeom prst="rect">
            <a:avLst/>
          </a:prstGeom>
        </p:spPr>
        <p:txBody>
          <a:bodyPr wrap="none">
            <a:spAutoFit/>
          </a:bodyPr>
          <a:lstStyle/>
          <a:p>
            <a:r>
              <a:rPr lang="en-US" sz="2800" dirty="0"/>
              <a:t>Collective communication</a:t>
            </a:r>
          </a:p>
        </p:txBody>
      </p:sp>
    </p:spTree>
    <p:extLst>
      <p:ext uri="{BB962C8B-B14F-4D97-AF65-F5344CB8AC3E}">
        <p14:creationId xmlns:p14="http://schemas.microsoft.com/office/powerpoint/2010/main" val="3903335906"/>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iterate type="lt">
                                    <p:tmAbs val="150"/>
                                  </p:iterate>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iterate type="lt">
                                    <p:tmAbs val="150"/>
                                  </p:iterate>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iterate type="lt">
                                    <p:tmAbs val="150"/>
                                  </p:iterate>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iterate type="lt">
                                    <p:tmAbs val="150"/>
                                  </p:iterate>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iterate type="lt">
                                    <p:tmAbs val="150"/>
                                  </p:iterate>
                                  <p:childTnLst>
                                    <p:set>
                                      <p:cBhvr>
                                        <p:cTn id="22" dur="1" fill="hold">
                                          <p:stCondLst>
                                            <p:cond delay="0"/>
                                          </p:stCondLst>
                                        </p:cTn>
                                        <p:tgtEl>
                                          <p:spTgt spid="1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iterate type="lt">
                                    <p:tmAbs val="150"/>
                                  </p:iterate>
                                  <p:childTnLst>
                                    <p:set>
                                      <p:cBhvr>
                                        <p:cTn id="26" dur="1" fill="hold">
                                          <p:stCondLst>
                                            <p:cond delay="0"/>
                                          </p:stCondLst>
                                        </p:cTn>
                                        <p:tgtEl>
                                          <p:spTgt spid="10"/>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iterate type="lt">
                                    <p:tmAbs val="150"/>
                                  </p:iterate>
                                  <p:childTnLst>
                                    <p:set>
                                      <p:cBhvr>
                                        <p:cTn id="30" dur="1" fill="hold">
                                          <p:stCondLst>
                                            <p:cond delay="0"/>
                                          </p:stCondLst>
                                        </p:cTn>
                                        <p:tgtEl>
                                          <p:spTgt spid="15"/>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iterate type="lt">
                                    <p:tmAbs val="150"/>
                                  </p:iterate>
                                  <p:childTnLst>
                                    <p:set>
                                      <p:cBhvr>
                                        <p:cTn id="34" dur="1" fill="hold">
                                          <p:stCondLst>
                                            <p:cond delay="0"/>
                                          </p:stCondLst>
                                        </p:cTn>
                                        <p:tgtEl>
                                          <p:spTgt spid="11"/>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iterate type="lt">
                                    <p:tmAbs val="150"/>
                                  </p:iterate>
                                  <p:childTnLst>
                                    <p:set>
                                      <p:cBhvr>
                                        <p:cTn id="38" dur="1" fill="hold">
                                          <p:stCondLst>
                                            <p:cond delay="0"/>
                                          </p:stCondLst>
                                        </p:cTn>
                                        <p:tgtEl>
                                          <p:spTgt spid="3"/>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iterate type="lt">
                                    <p:tmAbs val="150"/>
                                  </p:iterate>
                                  <p:childTnLst>
                                    <p:set>
                                      <p:cBhvr>
                                        <p:cTn id="4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6" grpId="0"/>
      <p:bldP spid="7" grpId="0"/>
      <p:bldP spid="8" grpId="0"/>
      <p:bldP spid="9" grpId="0"/>
      <p:bldP spid="10" grpId="0"/>
      <p:bldP spid="11" grpId="0"/>
      <p:bldP spid="12" grpId="0"/>
      <p:bldP spid="14" grpId="0"/>
      <p:bldP spid="15" grpId="0"/>
    </p:bld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4" name="Rectangle 4"/>
          <p:cNvSpPr>
            <a:spLocks noGrp="1" noChangeArrowheads="1"/>
          </p:cNvSpPr>
          <p:nvPr>
            <p:ph type="title"/>
          </p:nvPr>
        </p:nvSpPr>
        <p:spPr bwMode="auto">
          <a:xfrm>
            <a:off x="6400800" y="1295400"/>
            <a:ext cx="2514600" cy="719138"/>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algn="r" eaLnBrk="1" hangingPunct="1"/>
            <a:r>
              <a:rPr lang="ar-SA" altLang="en-US" sz="3200" b="1" dirty="0" smtClean="0"/>
              <a:t>الاتصال الذاتي</a:t>
            </a:r>
            <a:endParaRPr lang="en-GB" altLang="en-US" sz="3200" b="1" dirty="0" smtClean="0"/>
          </a:p>
        </p:txBody>
      </p:sp>
      <p:sp>
        <p:nvSpPr>
          <p:cNvPr id="5" name="Rectangle 5"/>
          <p:cNvSpPr>
            <a:spLocks noChangeArrowheads="1"/>
          </p:cNvSpPr>
          <p:nvPr/>
        </p:nvSpPr>
        <p:spPr bwMode="auto">
          <a:xfrm>
            <a:off x="215183" y="3827487"/>
            <a:ext cx="8850313" cy="10833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Times New Roman" pitchFamily="18" charset="0"/>
                <a:cs typeface="Arial" charset="0"/>
              </a:defRPr>
            </a:lvl1pPr>
            <a:lvl2pPr marL="742950" indent="-285750" eaLnBrk="0" hangingPunct="0">
              <a:defRPr>
                <a:solidFill>
                  <a:schemeClr val="tx1"/>
                </a:solidFill>
                <a:latin typeface="Times New Roman" pitchFamily="18" charset="0"/>
                <a:cs typeface="Arial" charset="0"/>
              </a:defRPr>
            </a:lvl2pPr>
            <a:lvl3pPr marL="1143000" indent="-228600" eaLnBrk="0" hangingPunct="0">
              <a:defRPr>
                <a:solidFill>
                  <a:schemeClr val="tx1"/>
                </a:solidFill>
                <a:latin typeface="Times New Roman" pitchFamily="18" charset="0"/>
                <a:cs typeface="Arial" charset="0"/>
              </a:defRPr>
            </a:lvl3pPr>
            <a:lvl4pPr marL="1600200" indent="-228600" eaLnBrk="0" hangingPunct="0">
              <a:defRPr>
                <a:solidFill>
                  <a:schemeClr val="tx1"/>
                </a:solidFill>
                <a:latin typeface="Times New Roman" pitchFamily="18" charset="0"/>
                <a:cs typeface="Arial" charset="0"/>
              </a:defRPr>
            </a:lvl4pPr>
            <a:lvl5pPr marL="2057400" indent="-228600" eaLnBrk="0" hangingPunct="0">
              <a:defRPr>
                <a:solidFill>
                  <a:schemeClr val="tx1"/>
                </a:solidFill>
                <a:latin typeface="Times New Roman" pitchFamily="18" charset="0"/>
                <a:cs typeface="Arial" charset="0"/>
              </a:defRPr>
            </a:lvl5pPr>
            <a:lvl6pPr marL="2514600" indent="-228600" algn="r" rtl="1" eaLnBrk="0" fontAlgn="base" hangingPunct="0">
              <a:spcBef>
                <a:spcPct val="0"/>
              </a:spcBef>
              <a:spcAft>
                <a:spcPct val="0"/>
              </a:spcAft>
              <a:defRPr>
                <a:solidFill>
                  <a:schemeClr val="tx1"/>
                </a:solidFill>
                <a:latin typeface="Times New Roman" pitchFamily="18" charset="0"/>
                <a:cs typeface="Arial" charset="0"/>
              </a:defRPr>
            </a:lvl6pPr>
            <a:lvl7pPr marL="2971800" indent="-228600" algn="r" rtl="1" eaLnBrk="0" fontAlgn="base" hangingPunct="0">
              <a:spcBef>
                <a:spcPct val="0"/>
              </a:spcBef>
              <a:spcAft>
                <a:spcPct val="0"/>
              </a:spcAft>
              <a:defRPr>
                <a:solidFill>
                  <a:schemeClr val="tx1"/>
                </a:solidFill>
                <a:latin typeface="Times New Roman" pitchFamily="18" charset="0"/>
                <a:cs typeface="Arial" charset="0"/>
              </a:defRPr>
            </a:lvl7pPr>
            <a:lvl8pPr marL="3429000" indent="-228600" algn="r" rtl="1" eaLnBrk="0" fontAlgn="base" hangingPunct="0">
              <a:spcBef>
                <a:spcPct val="0"/>
              </a:spcBef>
              <a:spcAft>
                <a:spcPct val="0"/>
              </a:spcAft>
              <a:defRPr>
                <a:solidFill>
                  <a:schemeClr val="tx1"/>
                </a:solidFill>
                <a:latin typeface="Times New Roman" pitchFamily="18" charset="0"/>
                <a:cs typeface="Arial" charset="0"/>
              </a:defRPr>
            </a:lvl8pPr>
            <a:lvl9pPr marL="3886200" indent="-228600" algn="r" rtl="1" eaLnBrk="0" fontAlgn="base" hangingPunct="0">
              <a:spcBef>
                <a:spcPct val="0"/>
              </a:spcBef>
              <a:spcAft>
                <a:spcPct val="0"/>
              </a:spcAft>
              <a:defRPr>
                <a:solidFill>
                  <a:schemeClr val="tx1"/>
                </a:solidFill>
                <a:latin typeface="Times New Roman" pitchFamily="18" charset="0"/>
                <a:cs typeface="Arial" charset="0"/>
              </a:defRPr>
            </a:lvl9pPr>
          </a:lstStyle>
          <a:p>
            <a:pPr algn="r" eaLnBrk="1" hangingPunct="1">
              <a:lnSpc>
                <a:spcPct val="115000"/>
              </a:lnSpc>
              <a:spcBef>
                <a:spcPct val="5000"/>
              </a:spcBef>
            </a:pPr>
            <a:r>
              <a:rPr lang="ar-SA" altLang="en-US" sz="2800" b="1" dirty="0"/>
              <a:t>الاتصال الذاتي يتركز في داخل الإنسان </a:t>
            </a:r>
            <a:r>
              <a:rPr lang="ar-SA" altLang="en-US" sz="2400" b="1" dirty="0" smtClean="0"/>
              <a:t>وحده،فإنه</a:t>
            </a:r>
            <a:r>
              <a:rPr lang="ar-SA" altLang="en-US" sz="2800" b="1" dirty="0" smtClean="0"/>
              <a:t> </a:t>
            </a:r>
            <a:r>
              <a:rPr lang="ar-SA" altLang="en-US" sz="2800" b="1" dirty="0"/>
              <a:t>هو المرسل والمستقبل في الوقت نفسه.</a:t>
            </a:r>
            <a:endParaRPr lang="en-US" altLang="en-US" sz="2800" b="1" dirty="0"/>
          </a:p>
        </p:txBody>
      </p:sp>
      <p:sp>
        <p:nvSpPr>
          <p:cNvPr id="2" name="Rectangle 1"/>
          <p:cNvSpPr/>
          <p:nvPr/>
        </p:nvSpPr>
        <p:spPr>
          <a:xfrm>
            <a:off x="914400" y="2667000"/>
            <a:ext cx="7772400" cy="954107"/>
          </a:xfrm>
          <a:prstGeom prst="rect">
            <a:avLst/>
          </a:prstGeom>
        </p:spPr>
        <p:txBody>
          <a:bodyPr wrap="square">
            <a:spAutoFit/>
          </a:bodyPr>
          <a:lstStyle/>
          <a:p>
            <a:r>
              <a:rPr lang="en-US" sz="2800" b="1" dirty="0" smtClean="0"/>
              <a:t>Self-contact is concentrated within a person alone,</a:t>
            </a:r>
          </a:p>
          <a:p>
            <a:r>
              <a:rPr lang="en-US" sz="2800" b="1" dirty="0" smtClean="0"/>
              <a:t>It is the sender and receiver at the same time.</a:t>
            </a:r>
            <a:endParaRPr lang="en-US" sz="2800" b="1" dirty="0"/>
          </a:p>
        </p:txBody>
      </p:sp>
      <p:sp>
        <p:nvSpPr>
          <p:cNvPr id="3" name="Rectangle 2"/>
          <p:cNvSpPr/>
          <p:nvPr/>
        </p:nvSpPr>
        <p:spPr>
          <a:xfrm>
            <a:off x="188145" y="1371600"/>
            <a:ext cx="2614049" cy="646331"/>
          </a:xfrm>
          <a:prstGeom prst="rect">
            <a:avLst/>
          </a:prstGeom>
        </p:spPr>
        <p:txBody>
          <a:bodyPr wrap="none">
            <a:spAutoFit/>
          </a:bodyPr>
          <a:lstStyle/>
          <a:p>
            <a:r>
              <a:rPr lang="en-US" sz="3600" b="1" dirty="0" smtClean="0"/>
              <a:t>Self- Contact</a:t>
            </a:r>
            <a:endParaRPr lang="en-US" sz="3600" b="1" dirty="0"/>
          </a:p>
        </p:txBody>
      </p:sp>
      <p:sp>
        <p:nvSpPr>
          <p:cNvPr id="6" name="Rectangle 4"/>
          <p:cNvSpPr txBox="1">
            <a:spLocks noChangeArrowheads="1"/>
          </p:cNvSpPr>
          <p:nvPr/>
        </p:nvSpPr>
        <p:spPr bwMode="auto">
          <a:xfrm>
            <a:off x="6476999" y="123108"/>
            <a:ext cx="2554083" cy="646328"/>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ar-SA" altLang="en-US" sz="3200" b="1" dirty="0" smtClean="0">
                <a:latin typeface="Arial" charset="0"/>
              </a:rPr>
              <a:t>أنواع الاتصال</a:t>
            </a:r>
            <a:endParaRPr lang="en-GB" altLang="en-US" sz="3200" b="1" dirty="0" smtClean="0">
              <a:latin typeface="Arial" charset="0"/>
            </a:endParaRPr>
          </a:p>
        </p:txBody>
      </p:sp>
      <p:sp>
        <p:nvSpPr>
          <p:cNvPr id="7" name="Rectangle 6"/>
          <p:cNvSpPr/>
          <p:nvPr/>
        </p:nvSpPr>
        <p:spPr>
          <a:xfrm>
            <a:off x="188145" y="123108"/>
            <a:ext cx="3884469" cy="523220"/>
          </a:xfrm>
          <a:prstGeom prst="rect">
            <a:avLst/>
          </a:prstGeom>
        </p:spPr>
        <p:txBody>
          <a:bodyPr wrap="square">
            <a:spAutoFit/>
          </a:bodyPr>
          <a:lstStyle/>
          <a:p>
            <a:r>
              <a:rPr lang="en-US" sz="2800" b="1" dirty="0"/>
              <a:t>Types of communication</a:t>
            </a:r>
          </a:p>
        </p:txBody>
      </p:sp>
    </p:spTree>
    <p:extLst>
      <p:ext uri="{BB962C8B-B14F-4D97-AF65-F5344CB8AC3E}">
        <p14:creationId xmlns:p14="http://schemas.microsoft.com/office/powerpoint/2010/main" val="2398056311"/>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iterate type="lt">
                                    <p:tmAbs val="150"/>
                                  </p:iterate>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iterate type="lt">
                                    <p:tmAbs val="150"/>
                                  </p:iterate>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4" name="Rectangle 4"/>
          <p:cNvSpPr>
            <a:spLocks noGrp="1" noChangeArrowheads="1"/>
          </p:cNvSpPr>
          <p:nvPr>
            <p:ph type="title"/>
          </p:nvPr>
        </p:nvSpPr>
        <p:spPr bwMode="auto">
          <a:xfrm>
            <a:off x="6232559" y="1204104"/>
            <a:ext cx="2667000" cy="533400"/>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normAutofit/>
          </a:bodyPr>
          <a:lstStyle/>
          <a:p>
            <a:pPr algn="r" eaLnBrk="1" hangingPunct="1"/>
            <a:r>
              <a:rPr lang="ar-SA" altLang="en-US" sz="2800" b="1" dirty="0" smtClean="0"/>
              <a:t>الاتصال الشخصي</a:t>
            </a:r>
            <a:endParaRPr lang="en-GB" altLang="en-US" sz="2800" b="1" dirty="0" smtClean="0"/>
          </a:p>
        </p:txBody>
      </p:sp>
      <p:sp>
        <p:nvSpPr>
          <p:cNvPr id="5" name="Rectangle 5"/>
          <p:cNvSpPr txBox="1">
            <a:spLocks noChangeArrowheads="1"/>
          </p:cNvSpPr>
          <p:nvPr/>
        </p:nvSpPr>
        <p:spPr bwMode="auto">
          <a:xfrm>
            <a:off x="839565" y="5486400"/>
            <a:ext cx="8077200" cy="99060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r" rtl="1">
              <a:spcBef>
                <a:spcPct val="25000"/>
              </a:spcBef>
              <a:spcAft>
                <a:spcPct val="65000"/>
              </a:spcAft>
              <a:buFont typeface="Wingdings" pitchFamily="2" charset="2"/>
              <a:buNone/>
            </a:pPr>
            <a:r>
              <a:rPr lang="ar-EG" altLang="en-US" sz="2400" b="1" dirty="0" smtClean="0">
                <a:cs typeface="+mj-cs"/>
              </a:rPr>
              <a:t>2-(الاتصال من خلال المجموعات الصغيرة): لا تتعدى أفراداً قليلين لتتحقق للمشارك فرصة الاتصال والتفاعل مع أعضاء المجموعة.</a:t>
            </a:r>
            <a:endParaRPr lang="en-GB" altLang="en-US" sz="2400" b="1" dirty="0" smtClean="0">
              <a:cs typeface="+mj-cs"/>
            </a:endParaRPr>
          </a:p>
        </p:txBody>
      </p:sp>
      <p:sp>
        <p:nvSpPr>
          <p:cNvPr id="3" name="Rectangle 2"/>
          <p:cNvSpPr/>
          <p:nvPr/>
        </p:nvSpPr>
        <p:spPr>
          <a:xfrm>
            <a:off x="437125" y="4267200"/>
            <a:ext cx="8382000" cy="1015663"/>
          </a:xfrm>
          <a:prstGeom prst="rect">
            <a:avLst/>
          </a:prstGeom>
        </p:spPr>
        <p:txBody>
          <a:bodyPr wrap="square">
            <a:spAutoFit/>
          </a:bodyPr>
          <a:lstStyle/>
          <a:p>
            <a:r>
              <a:rPr lang="en-US" sz="2000" b="1" dirty="0" smtClean="0"/>
              <a:t>2- </a:t>
            </a:r>
            <a:r>
              <a:rPr lang="en-US" sz="2000" b="1" dirty="0"/>
              <a:t>(Communication through small groups):</a:t>
            </a:r>
          </a:p>
          <a:p>
            <a:r>
              <a:rPr lang="en-US" sz="2000" b="1" dirty="0"/>
              <a:t>Do not exceed a few individuals so that the participant has the opportunity to contact and interact with the group members</a:t>
            </a:r>
          </a:p>
        </p:txBody>
      </p:sp>
      <p:sp>
        <p:nvSpPr>
          <p:cNvPr id="6" name="Rectangle 5"/>
          <p:cNvSpPr/>
          <p:nvPr/>
        </p:nvSpPr>
        <p:spPr>
          <a:xfrm>
            <a:off x="304799" y="1219200"/>
            <a:ext cx="2655407" cy="523220"/>
          </a:xfrm>
          <a:prstGeom prst="rect">
            <a:avLst/>
          </a:prstGeom>
        </p:spPr>
        <p:txBody>
          <a:bodyPr wrap="none">
            <a:spAutoFit/>
          </a:bodyPr>
          <a:lstStyle/>
          <a:p>
            <a:r>
              <a:rPr lang="en-US" sz="2800" b="1" dirty="0"/>
              <a:t>Personal contact</a:t>
            </a:r>
          </a:p>
        </p:txBody>
      </p:sp>
      <p:sp>
        <p:nvSpPr>
          <p:cNvPr id="2" name="Rectangle 1"/>
          <p:cNvSpPr/>
          <p:nvPr/>
        </p:nvSpPr>
        <p:spPr>
          <a:xfrm>
            <a:off x="304800" y="2039945"/>
            <a:ext cx="5553700" cy="461665"/>
          </a:xfrm>
          <a:prstGeom prst="rect">
            <a:avLst/>
          </a:prstGeom>
        </p:spPr>
        <p:txBody>
          <a:bodyPr wrap="none">
            <a:spAutoFit/>
          </a:bodyPr>
          <a:lstStyle/>
          <a:p>
            <a:r>
              <a:rPr lang="en-US" sz="2400" b="1" dirty="0"/>
              <a:t>Personal contact includes two main types:</a:t>
            </a:r>
          </a:p>
        </p:txBody>
      </p:sp>
      <p:sp>
        <p:nvSpPr>
          <p:cNvPr id="7" name="Rectangle 6"/>
          <p:cNvSpPr/>
          <p:nvPr/>
        </p:nvSpPr>
        <p:spPr>
          <a:xfrm>
            <a:off x="4267200" y="2504519"/>
            <a:ext cx="4624984" cy="461665"/>
          </a:xfrm>
          <a:prstGeom prst="rect">
            <a:avLst/>
          </a:prstGeom>
        </p:spPr>
        <p:txBody>
          <a:bodyPr wrap="none">
            <a:spAutoFit/>
          </a:bodyPr>
          <a:lstStyle/>
          <a:p>
            <a:r>
              <a:rPr lang="ar-EG" altLang="en-US" sz="2400" b="1" dirty="0"/>
              <a:t>يشمل الاتصال الشخصي نوعين رئيسين هما:</a:t>
            </a:r>
            <a:endParaRPr lang="en-US" sz="2400" dirty="0"/>
          </a:p>
        </p:txBody>
      </p:sp>
      <p:sp>
        <p:nvSpPr>
          <p:cNvPr id="8" name="Rectangle 7"/>
          <p:cNvSpPr/>
          <p:nvPr/>
        </p:nvSpPr>
        <p:spPr>
          <a:xfrm>
            <a:off x="369758" y="3048037"/>
            <a:ext cx="7783642" cy="707886"/>
          </a:xfrm>
          <a:prstGeom prst="rect">
            <a:avLst/>
          </a:prstGeom>
        </p:spPr>
        <p:txBody>
          <a:bodyPr wrap="square">
            <a:spAutoFit/>
          </a:bodyPr>
          <a:lstStyle/>
          <a:p>
            <a:r>
              <a:rPr lang="en-US" sz="2000" b="1" dirty="0"/>
              <a:t>1- (Two-way communication: A conversation between two people, as usually happens between friends.</a:t>
            </a:r>
          </a:p>
        </p:txBody>
      </p:sp>
      <p:sp>
        <p:nvSpPr>
          <p:cNvPr id="9" name="Rectangle 8"/>
          <p:cNvSpPr/>
          <p:nvPr/>
        </p:nvSpPr>
        <p:spPr>
          <a:xfrm>
            <a:off x="1295400" y="3755923"/>
            <a:ext cx="7596784" cy="461665"/>
          </a:xfrm>
          <a:prstGeom prst="rect">
            <a:avLst/>
          </a:prstGeom>
        </p:spPr>
        <p:txBody>
          <a:bodyPr wrap="square">
            <a:spAutoFit/>
          </a:bodyPr>
          <a:lstStyle/>
          <a:p>
            <a:pPr algn="r" rtl="1">
              <a:spcBef>
                <a:spcPct val="25000"/>
              </a:spcBef>
              <a:spcAft>
                <a:spcPct val="65000"/>
              </a:spcAft>
              <a:buFont typeface="Wingdings" pitchFamily="2" charset="2"/>
              <a:buNone/>
            </a:pPr>
            <a:r>
              <a:rPr lang="ar-EG" altLang="en-US" sz="2400" b="1" dirty="0"/>
              <a:t>1-( الاتصال الثنائي المحادثة بين شخصين</a:t>
            </a:r>
            <a:r>
              <a:rPr lang="en-US" altLang="en-US" sz="2400" b="1" dirty="0"/>
              <a:t> </a:t>
            </a:r>
            <a:r>
              <a:rPr lang="ar-EG" altLang="en-US" sz="2400" b="1" dirty="0"/>
              <a:t>كما يحصل عادة بين الأصدقاء.</a:t>
            </a:r>
          </a:p>
        </p:txBody>
      </p:sp>
      <p:sp>
        <p:nvSpPr>
          <p:cNvPr id="10" name="Rectangle 4"/>
          <p:cNvSpPr txBox="1">
            <a:spLocks noChangeArrowheads="1"/>
          </p:cNvSpPr>
          <p:nvPr/>
        </p:nvSpPr>
        <p:spPr bwMode="auto">
          <a:xfrm>
            <a:off x="6476999" y="123108"/>
            <a:ext cx="2554083" cy="646328"/>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ar-SA" altLang="en-US" sz="3200" b="1" dirty="0" smtClean="0">
                <a:latin typeface="Arial" charset="0"/>
              </a:rPr>
              <a:t>أنواع الاتصال</a:t>
            </a:r>
            <a:endParaRPr lang="en-GB" altLang="en-US" sz="3200" b="1" dirty="0" smtClean="0">
              <a:latin typeface="Arial" charset="0"/>
            </a:endParaRPr>
          </a:p>
        </p:txBody>
      </p:sp>
      <p:sp>
        <p:nvSpPr>
          <p:cNvPr id="11" name="Rectangle 10"/>
          <p:cNvSpPr/>
          <p:nvPr/>
        </p:nvSpPr>
        <p:spPr>
          <a:xfrm>
            <a:off x="188145" y="123108"/>
            <a:ext cx="3884469" cy="523220"/>
          </a:xfrm>
          <a:prstGeom prst="rect">
            <a:avLst/>
          </a:prstGeom>
        </p:spPr>
        <p:txBody>
          <a:bodyPr wrap="square">
            <a:spAutoFit/>
          </a:bodyPr>
          <a:lstStyle/>
          <a:p>
            <a:r>
              <a:rPr lang="en-US" sz="2800" b="1" dirty="0"/>
              <a:t>Types of communication</a:t>
            </a:r>
          </a:p>
        </p:txBody>
      </p:sp>
    </p:spTree>
    <p:extLst>
      <p:ext uri="{BB962C8B-B14F-4D97-AF65-F5344CB8AC3E}">
        <p14:creationId xmlns:p14="http://schemas.microsoft.com/office/powerpoint/2010/main" val="4083595795"/>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iterate type="lt">
                                    <p:tmAbs val="150"/>
                                  </p:iterate>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iterate type="lt">
                                    <p:tmAbs val="150"/>
                                  </p:iterate>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iterate type="lt">
                                    <p:tmAbs val="150"/>
                                  </p:iterate>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iterate type="lt">
                                    <p:tmAbs val="150"/>
                                  </p:iterate>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iterate type="lt">
                                    <p:tmAbs val="150"/>
                                  </p:iterate>
                                  <p:childTnLst>
                                    <p:set>
                                      <p:cBhvr>
                                        <p:cTn id="22" dur="1" fill="hold">
                                          <p:stCondLst>
                                            <p:cond delay="0"/>
                                          </p:stCondLst>
                                        </p:cTn>
                                        <p:tgtEl>
                                          <p:spTgt spid="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iterate type="lt">
                                    <p:tmAbs val="150"/>
                                  </p:iterate>
                                  <p:childTnLst>
                                    <p:set>
                                      <p:cBhvr>
                                        <p:cTn id="2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3" grpId="0"/>
      <p:bldP spid="2" grpId="0"/>
      <p:bldP spid="7" grpId="0"/>
      <p:bldP spid="8" grpId="0"/>
      <p:bldP spid="9" grpId="0"/>
    </p:bld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4" name="Rectangle 4"/>
          <p:cNvSpPr>
            <a:spLocks noChangeArrowheads="1"/>
          </p:cNvSpPr>
          <p:nvPr/>
        </p:nvSpPr>
        <p:spPr bwMode="auto">
          <a:xfrm>
            <a:off x="6516688" y="1508382"/>
            <a:ext cx="22352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Times New Roman" pitchFamily="18" charset="0"/>
                <a:cs typeface="Arial" charset="0"/>
              </a:defRPr>
            </a:lvl1pPr>
            <a:lvl2pPr marL="742950" indent="-285750" eaLnBrk="0" hangingPunct="0">
              <a:defRPr>
                <a:solidFill>
                  <a:schemeClr val="tx1"/>
                </a:solidFill>
                <a:latin typeface="Times New Roman" pitchFamily="18" charset="0"/>
                <a:cs typeface="Arial" charset="0"/>
              </a:defRPr>
            </a:lvl2pPr>
            <a:lvl3pPr marL="1143000" indent="-228600" eaLnBrk="0" hangingPunct="0">
              <a:defRPr>
                <a:solidFill>
                  <a:schemeClr val="tx1"/>
                </a:solidFill>
                <a:latin typeface="Times New Roman" pitchFamily="18" charset="0"/>
                <a:cs typeface="Arial" charset="0"/>
              </a:defRPr>
            </a:lvl3pPr>
            <a:lvl4pPr marL="1600200" indent="-228600" eaLnBrk="0" hangingPunct="0">
              <a:defRPr>
                <a:solidFill>
                  <a:schemeClr val="tx1"/>
                </a:solidFill>
                <a:latin typeface="Times New Roman" pitchFamily="18" charset="0"/>
                <a:cs typeface="Arial" charset="0"/>
              </a:defRPr>
            </a:lvl4pPr>
            <a:lvl5pPr marL="2057400" indent="-228600" eaLnBrk="0" hangingPunct="0">
              <a:defRPr>
                <a:solidFill>
                  <a:schemeClr val="tx1"/>
                </a:solidFill>
                <a:latin typeface="Times New Roman" pitchFamily="18" charset="0"/>
                <a:cs typeface="Arial" charset="0"/>
              </a:defRPr>
            </a:lvl5pPr>
            <a:lvl6pPr marL="2514600" indent="-228600" algn="r" rtl="1" eaLnBrk="0" fontAlgn="base" hangingPunct="0">
              <a:spcBef>
                <a:spcPct val="0"/>
              </a:spcBef>
              <a:spcAft>
                <a:spcPct val="0"/>
              </a:spcAft>
              <a:defRPr>
                <a:solidFill>
                  <a:schemeClr val="tx1"/>
                </a:solidFill>
                <a:latin typeface="Times New Roman" pitchFamily="18" charset="0"/>
                <a:cs typeface="Arial" charset="0"/>
              </a:defRPr>
            </a:lvl6pPr>
            <a:lvl7pPr marL="2971800" indent="-228600" algn="r" rtl="1" eaLnBrk="0" fontAlgn="base" hangingPunct="0">
              <a:spcBef>
                <a:spcPct val="0"/>
              </a:spcBef>
              <a:spcAft>
                <a:spcPct val="0"/>
              </a:spcAft>
              <a:defRPr>
                <a:solidFill>
                  <a:schemeClr val="tx1"/>
                </a:solidFill>
                <a:latin typeface="Times New Roman" pitchFamily="18" charset="0"/>
                <a:cs typeface="Arial" charset="0"/>
              </a:defRPr>
            </a:lvl7pPr>
            <a:lvl8pPr marL="3429000" indent="-228600" algn="r" rtl="1" eaLnBrk="0" fontAlgn="base" hangingPunct="0">
              <a:spcBef>
                <a:spcPct val="0"/>
              </a:spcBef>
              <a:spcAft>
                <a:spcPct val="0"/>
              </a:spcAft>
              <a:defRPr>
                <a:solidFill>
                  <a:schemeClr val="tx1"/>
                </a:solidFill>
                <a:latin typeface="Times New Roman" pitchFamily="18" charset="0"/>
                <a:cs typeface="Arial" charset="0"/>
              </a:defRPr>
            </a:lvl8pPr>
            <a:lvl9pPr marL="3886200" indent="-228600" algn="r" rtl="1" eaLnBrk="0" fontAlgn="base" hangingPunct="0">
              <a:spcBef>
                <a:spcPct val="0"/>
              </a:spcBef>
              <a:spcAft>
                <a:spcPct val="0"/>
              </a:spcAft>
              <a:defRPr>
                <a:solidFill>
                  <a:schemeClr val="tx1"/>
                </a:solidFill>
                <a:latin typeface="Times New Roman" pitchFamily="18" charset="0"/>
                <a:cs typeface="Arial" charset="0"/>
              </a:defRPr>
            </a:lvl9pPr>
          </a:lstStyle>
          <a:p>
            <a:pPr algn="r" eaLnBrk="1" hangingPunct="1"/>
            <a:r>
              <a:rPr lang="ar-SA" altLang="en-US" sz="3200" b="1" dirty="0"/>
              <a:t>الاتصال الجمعي</a:t>
            </a:r>
            <a:endParaRPr lang="en-US" altLang="en-US" sz="3200" b="1" dirty="0"/>
          </a:p>
        </p:txBody>
      </p:sp>
      <p:sp>
        <p:nvSpPr>
          <p:cNvPr id="5" name="Rectangle 5"/>
          <p:cNvSpPr txBox="1">
            <a:spLocks noChangeArrowheads="1"/>
          </p:cNvSpPr>
          <p:nvPr/>
        </p:nvSpPr>
        <p:spPr bwMode="auto">
          <a:xfrm>
            <a:off x="376084" y="5638800"/>
            <a:ext cx="8545513" cy="90211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53975" indent="4763" algn="r" rtl="1">
              <a:buFont typeface="Wingdings" pitchFamily="2" charset="2"/>
              <a:buNone/>
            </a:pPr>
            <a:r>
              <a:rPr lang="ar-SA" altLang="en-US" sz="2000" b="1" dirty="0" smtClean="0">
                <a:cs typeface="+mj-cs"/>
              </a:rPr>
              <a:t>2-</a:t>
            </a:r>
            <a:r>
              <a:rPr lang="en-US" altLang="en-US" sz="2000" b="1" dirty="0" smtClean="0">
                <a:cs typeface="+mj-cs"/>
              </a:rPr>
              <a:t> </a:t>
            </a:r>
            <a:r>
              <a:rPr lang="ar-SA" altLang="en-US" sz="2000" b="1" dirty="0" smtClean="0">
                <a:cs typeface="+mj-cs"/>
              </a:rPr>
              <a:t>يحدث هذا عادة من خلال المحاضرات الدينية أو التوجيهي</a:t>
            </a:r>
            <a:r>
              <a:rPr lang="ar-EG" altLang="en-US" sz="2000" b="1" dirty="0" smtClean="0">
                <a:cs typeface="+mj-cs"/>
              </a:rPr>
              <a:t>ه </a:t>
            </a:r>
            <a:r>
              <a:rPr lang="en-US" altLang="en-US" sz="2000" b="1" dirty="0" smtClean="0">
                <a:cs typeface="+mj-cs"/>
              </a:rPr>
              <a:t>  </a:t>
            </a:r>
            <a:r>
              <a:rPr lang="ar-SA" altLang="en-US" sz="2000" b="1" dirty="0" smtClean="0">
                <a:cs typeface="+mj-cs"/>
              </a:rPr>
              <a:t>أو التجمعات الجماهيرية أو المظاهرات السياس</a:t>
            </a:r>
            <a:r>
              <a:rPr lang="ar-EG" altLang="en-US" sz="2000" b="1" dirty="0" smtClean="0">
                <a:cs typeface="+mj-cs"/>
              </a:rPr>
              <a:t>ية </a:t>
            </a:r>
            <a:r>
              <a:rPr lang="en-US" altLang="en-US" sz="2000" b="1" dirty="0" smtClean="0">
                <a:cs typeface="+mj-cs"/>
              </a:rPr>
              <a:t>    </a:t>
            </a:r>
            <a:r>
              <a:rPr lang="ar-SA" altLang="en-US" sz="2000" b="1" dirty="0" smtClean="0">
                <a:cs typeface="+mj-cs"/>
              </a:rPr>
              <a:t>وكلمات الترحيب والتأبين والحديث في الأماكن العامة</a:t>
            </a:r>
            <a:r>
              <a:rPr lang="en-US" altLang="en-US" sz="2000" b="1" dirty="0" smtClean="0">
                <a:cs typeface="+mj-cs"/>
              </a:rPr>
              <a:t>    </a:t>
            </a:r>
            <a:r>
              <a:rPr lang="ar-SA" altLang="en-US" sz="2000" b="1" dirty="0" smtClean="0">
                <a:cs typeface="+mj-cs"/>
              </a:rPr>
              <a:t>إلى عدد قليل أو كثير من الناس.</a:t>
            </a:r>
            <a:r>
              <a:rPr lang="ar-EG" altLang="en-US" sz="2000" b="1" dirty="0" smtClean="0">
                <a:cs typeface="+mj-cs"/>
              </a:rPr>
              <a:t> </a:t>
            </a:r>
            <a:endParaRPr lang="en-GB" altLang="en-US" sz="2000" b="1" dirty="0" smtClean="0">
              <a:cs typeface="+mj-cs"/>
            </a:endParaRPr>
          </a:p>
        </p:txBody>
      </p:sp>
      <p:sp>
        <p:nvSpPr>
          <p:cNvPr id="2" name="Rectangle 1"/>
          <p:cNvSpPr/>
          <p:nvPr/>
        </p:nvSpPr>
        <p:spPr>
          <a:xfrm>
            <a:off x="164690" y="1524000"/>
            <a:ext cx="2883310" cy="584775"/>
          </a:xfrm>
          <a:prstGeom prst="rect">
            <a:avLst/>
          </a:prstGeom>
        </p:spPr>
        <p:txBody>
          <a:bodyPr wrap="square">
            <a:spAutoFit/>
          </a:bodyPr>
          <a:lstStyle/>
          <a:p>
            <a:r>
              <a:rPr lang="en-US" sz="3200" b="1" dirty="0" smtClean="0"/>
              <a:t>Group contact </a:t>
            </a:r>
            <a:endParaRPr lang="en-US" sz="3200" b="1" dirty="0"/>
          </a:p>
        </p:txBody>
      </p:sp>
      <p:sp>
        <p:nvSpPr>
          <p:cNvPr id="3" name="Rectangle 2"/>
          <p:cNvSpPr/>
          <p:nvPr/>
        </p:nvSpPr>
        <p:spPr>
          <a:xfrm>
            <a:off x="162232" y="3505200"/>
            <a:ext cx="8722493" cy="707886"/>
          </a:xfrm>
          <a:prstGeom prst="rect">
            <a:avLst/>
          </a:prstGeom>
        </p:spPr>
        <p:txBody>
          <a:bodyPr wrap="square">
            <a:spAutoFit/>
          </a:bodyPr>
          <a:lstStyle/>
          <a:p>
            <a:pPr marL="53975" indent="4763" algn="r" rtl="1">
              <a:buFont typeface="Wingdings" pitchFamily="2" charset="2"/>
              <a:buNone/>
            </a:pPr>
            <a:r>
              <a:rPr lang="ar-SA" altLang="en-US" sz="2000" b="1" dirty="0"/>
              <a:t>1-</a:t>
            </a:r>
            <a:r>
              <a:rPr lang="en-US" altLang="en-US" sz="2000" b="1" dirty="0"/>
              <a:t> </a:t>
            </a:r>
            <a:r>
              <a:rPr lang="ar-SA" altLang="en-US" sz="2000" b="1" dirty="0"/>
              <a:t>تنتقل الرسالة من شخص واحد (متحدث) إلى عدد من </a:t>
            </a:r>
            <a:r>
              <a:rPr lang="ar-SA" altLang="en-US" sz="2000" b="1" dirty="0" smtClean="0"/>
              <a:t>الأفراد</a:t>
            </a:r>
            <a:r>
              <a:rPr lang="en-US" altLang="en-US" sz="2000" b="1" dirty="0" smtClean="0"/>
              <a:t>  </a:t>
            </a:r>
            <a:r>
              <a:rPr lang="ar-SA" altLang="en-US" sz="2000" b="1" dirty="0"/>
              <a:t>يستمعون، وهو ما نسميه بالمحاضرة أو الحديث العام </a:t>
            </a:r>
            <a:r>
              <a:rPr lang="ar-SA" altLang="en-US" sz="2000" b="1" dirty="0" smtClean="0"/>
              <a:t>أو</a:t>
            </a:r>
            <a:r>
              <a:rPr lang="en-US" altLang="en-US" sz="2000" b="1" dirty="0" smtClean="0"/>
              <a:t>      </a:t>
            </a:r>
            <a:r>
              <a:rPr lang="ar-SA" altLang="en-US" sz="2000" b="1" dirty="0" smtClean="0"/>
              <a:t> </a:t>
            </a:r>
            <a:r>
              <a:rPr lang="ar-SA" altLang="en-US" sz="2000" b="1" dirty="0"/>
              <a:t>الخطبة أو إلقاء الكلمة العامة. </a:t>
            </a:r>
            <a:endParaRPr lang="en-US" altLang="en-US" sz="2000" b="1" dirty="0"/>
          </a:p>
        </p:txBody>
      </p:sp>
      <p:sp>
        <p:nvSpPr>
          <p:cNvPr id="6" name="Rectangle 5"/>
          <p:cNvSpPr/>
          <p:nvPr/>
        </p:nvSpPr>
        <p:spPr>
          <a:xfrm>
            <a:off x="470669" y="2306629"/>
            <a:ext cx="8305800" cy="1015663"/>
          </a:xfrm>
          <a:prstGeom prst="rect">
            <a:avLst/>
          </a:prstGeom>
        </p:spPr>
        <p:txBody>
          <a:bodyPr wrap="square">
            <a:spAutoFit/>
          </a:bodyPr>
          <a:lstStyle/>
          <a:p>
            <a:r>
              <a:rPr lang="en-US" sz="2000" b="1" dirty="0"/>
              <a:t>1- The message is transmitted from one person (a speaker) to a number of individuals who listen, which is what we call a lecture, public talk, sermon, or speech.</a:t>
            </a:r>
          </a:p>
        </p:txBody>
      </p:sp>
      <p:sp>
        <p:nvSpPr>
          <p:cNvPr id="7" name="Rectangle 6"/>
          <p:cNvSpPr/>
          <p:nvPr/>
        </p:nvSpPr>
        <p:spPr>
          <a:xfrm>
            <a:off x="425144" y="4520863"/>
            <a:ext cx="8351325" cy="1015663"/>
          </a:xfrm>
          <a:prstGeom prst="rect">
            <a:avLst/>
          </a:prstGeom>
        </p:spPr>
        <p:txBody>
          <a:bodyPr wrap="square">
            <a:spAutoFit/>
          </a:bodyPr>
          <a:lstStyle/>
          <a:p>
            <a:r>
              <a:rPr lang="en-US" sz="2000" b="1" dirty="0"/>
              <a:t>2- This usually occurs through religious or mentoring lectures, mass gatherings, political demonstrations, words of welcome, memorial, and speaking in public places to a few or many people.</a:t>
            </a:r>
          </a:p>
        </p:txBody>
      </p:sp>
      <p:sp>
        <p:nvSpPr>
          <p:cNvPr id="8" name="Rectangle 4"/>
          <p:cNvSpPr txBox="1">
            <a:spLocks noChangeArrowheads="1"/>
          </p:cNvSpPr>
          <p:nvPr/>
        </p:nvSpPr>
        <p:spPr bwMode="auto">
          <a:xfrm>
            <a:off x="6476999" y="123108"/>
            <a:ext cx="2554083" cy="646328"/>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ar-SA" altLang="en-US" sz="3200" b="1" dirty="0" smtClean="0">
                <a:latin typeface="Arial" charset="0"/>
              </a:rPr>
              <a:t>أنواع الاتصال</a:t>
            </a:r>
            <a:endParaRPr lang="en-GB" altLang="en-US" sz="3200" b="1" dirty="0" smtClean="0">
              <a:latin typeface="Arial" charset="0"/>
            </a:endParaRPr>
          </a:p>
        </p:txBody>
      </p:sp>
      <p:sp>
        <p:nvSpPr>
          <p:cNvPr id="9" name="Rectangle 8"/>
          <p:cNvSpPr/>
          <p:nvPr/>
        </p:nvSpPr>
        <p:spPr>
          <a:xfrm>
            <a:off x="188145" y="123108"/>
            <a:ext cx="3884469" cy="523220"/>
          </a:xfrm>
          <a:prstGeom prst="rect">
            <a:avLst/>
          </a:prstGeom>
        </p:spPr>
        <p:txBody>
          <a:bodyPr wrap="square">
            <a:spAutoFit/>
          </a:bodyPr>
          <a:lstStyle/>
          <a:p>
            <a:r>
              <a:rPr lang="en-US" sz="2800" b="1" dirty="0"/>
              <a:t>Types of communication</a:t>
            </a:r>
          </a:p>
        </p:txBody>
      </p:sp>
    </p:spTree>
    <p:extLst>
      <p:ext uri="{BB962C8B-B14F-4D97-AF65-F5344CB8AC3E}">
        <p14:creationId xmlns:p14="http://schemas.microsoft.com/office/powerpoint/2010/main" val="1014225722"/>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iterate type="lt">
                                    <p:tmAbs val="150"/>
                                  </p:iterate>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iterate type="lt">
                                    <p:tmAbs val="150"/>
                                  </p:iterate>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iterate type="lt">
                                    <p:tmAbs val="150"/>
                                  </p:iterate>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iterate type="lt">
                                    <p:tmAbs val="150"/>
                                  </p:iterate>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3" grpId="0"/>
      <p:bldP spid="6" grpId="0"/>
      <p:bldP spid="7" grpId="0"/>
    </p:bld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4" name="Rectangle 4"/>
          <p:cNvSpPr>
            <a:spLocks noGrp="1" noChangeArrowheads="1"/>
          </p:cNvSpPr>
          <p:nvPr>
            <p:ph type="title"/>
          </p:nvPr>
        </p:nvSpPr>
        <p:spPr bwMode="auto">
          <a:xfrm>
            <a:off x="6172200" y="1316176"/>
            <a:ext cx="2819400" cy="731044"/>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normAutofit/>
          </a:bodyPr>
          <a:lstStyle/>
          <a:p>
            <a:pPr algn="r" eaLnBrk="1" hangingPunct="1"/>
            <a:r>
              <a:rPr lang="ar-SA" altLang="en-US" sz="2800" b="1" dirty="0" smtClean="0"/>
              <a:t>الاتصال الجماهيري</a:t>
            </a:r>
            <a:endParaRPr lang="en-GB" altLang="en-US" sz="2800" b="1" dirty="0" smtClean="0"/>
          </a:p>
        </p:txBody>
      </p:sp>
      <p:sp>
        <p:nvSpPr>
          <p:cNvPr id="2" name="Rectangle 1"/>
          <p:cNvSpPr/>
          <p:nvPr/>
        </p:nvSpPr>
        <p:spPr>
          <a:xfrm>
            <a:off x="434508" y="5155353"/>
            <a:ext cx="8176092" cy="830997"/>
          </a:xfrm>
          <a:prstGeom prst="rect">
            <a:avLst/>
          </a:prstGeom>
        </p:spPr>
        <p:txBody>
          <a:bodyPr wrap="square">
            <a:spAutoFit/>
          </a:bodyPr>
          <a:lstStyle/>
          <a:p>
            <a:r>
              <a:rPr lang="en-US" sz="2400" b="1" dirty="0"/>
              <a:t>  Multiple communication media such as CDs, optical disks and the like</a:t>
            </a:r>
          </a:p>
        </p:txBody>
      </p:sp>
      <p:sp>
        <p:nvSpPr>
          <p:cNvPr id="3" name="Rectangle 2"/>
          <p:cNvSpPr/>
          <p:nvPr/>
        </p:nvSpPr>
        <p:spPr>
          <a:xfrm>
            <a:off x="268873" y="1524000"/>
            <a:ext cx="3362652" cy="523220"/>
          </a:xfrm>
          <a:prstGeom prst="rect">
            <a:avLst/>
          </a:prstGeom>
        </p:spPr>
        <p:txBody>
          <a:bodyPr wrap="none">
            <a:spAutoFit/>
          </a:bodyPr>
          <a:lstStyle/>
          <a:p>
            <a:r>
              <a:rPr lang="en-US" sz="2800" b="1" dirty="0"/>
              <a:t>Mass communication</a:t>
            </a:r>
          </a:p>
        </p:txBody>
      </p:sp>
      <p:sp>
        <p:nvSpPr>
          <p:cNvPr id="6" name="Rectangle 5"/>
          <p:cNvSpPr/>
          <p:nvPr/>
        </p:nvSpPr>
        <p:spPr>
          <a:xfrm>
            <a:off x="293454" y="3945984"/>
            <a:ext cx="8458200" cy="1200329"/>
          </a:xfrm>
          <a:prstGeom prst="rect">
            <a:avLst/>
          </a:prstGeom>
        </p:spPr>
        <p:txBody>
          <a:bodyPr wrap="square">
            <a:spAutoFit/>
          </a:bodyPr>
          <a:lstStyle/>
          <a:p>
            <a:pPr algn="r" rtl="1"/>
            <a:r>
              <a:rPr lang="ar-EG" altLang="en-US" sz="2400" b="1" dirty="0" smtClean="0"/>
              <a:t>1- </a:t>
            </a:r>
            <a:r>
              <a:rPr lang="ar-SA" altLang="en-US" sz="2400" b="1" dirty="0" smtClean="0"/>
              <a:t>هو </a:t>
            </a:r>
            <a:r>
              <a:rPr lang="ar-SA" altLang="en-US" sz="2400" b="1" dirty="0"/>
              <a:t>الوصول إلى عدد غير محدود من الناس</a:t>
            </a:r>
            <a:r>
              <a:rPr lang="ar-SA" altLang="en-US" sz="2400" dirty="0"/>
              <a:t> </a:t>
            </a:r>
            <a:r>
              <a:rPr lang="ar-SA" altLang="en-US" sz="2400" b="1" dirty="0"/>
              <a:t>من خلال </a:t>
            </a:r>
            <a:r>
              <a:rPr lang="ar-SA" altLang="en-US" sz="2400" b="1" dirty="0" smtClean="0"/>
              <a:t>الوسائل</a:t>
            </a:r>
            <a:r>
              <a:rPr lang="en-US" altLang="en-US" sz="2400" b="1" dirty="0" smtClean="0"/>
              <a:t> </a:t>
            </a:r>
            <a:r>
              <a:rPr lang="ar-SA" altLang="en-US" sz="2400" b="1" dirty="0" smtClean="0"/>
              <a:t> </a:t>
            </a:r>
            <a:r>
              <a:rPr lang="ar-SA" altLang="en-US" sz="2400" b="1" dirty="0"/>
              <a:t>العامة الجماهيرية (الإذاعة والتلفاز والأفلام والأشرطة </a:t>
            </a:r>
            <a:r>
              <a:rPr lang="en-US" altLang="en-US" sz="2400" b="1" dirty="0" smtClean="0"/>
              <a:t>  </a:t>
            </a:r>
            <a:r>
              <a:rPr lang="ar-SA" altLang="en-US" sz="2400" b="1" dirty="0"/>
              <a:t>المسموعة والإنترنت والصحف والمجلات والكتب ) </a:t>
            </a:r>
            <a:endParaRPr lang="en-US" altLang="en-US" sz="2400" b="1" dirty="0"/>
          </a:p>
        </p:txBody>
      </p:sp>
      <p:sp>
        <p:nvSpPr>
          <p:cNvPr id="7" name="Rectangle 6"/>
          <p:cNvSpPr/>
          <p:nvPr/>
        </p:nvSpPr>
        <p:spPr>
          <a:xfrm>
            <a:off x="393290" y="2438400"/>
            <a:ext cx="8217310" cy="1200329"/>
          </a:xfrm>
          <a:prstGeom prst="rect">
            <a:avLst/>
          </a:prstGeom>
        </p:spPr>
        <p:txBody>
          <a:bodyPr wrap="square">
            <a:spAutoFit/>
          </a:bodyPr>
          <a:lstStyle/>
          <a:p>
            <a:r>
              <a:rPr lang="en-US" sz="2400" b="1" dirty="0"/>
              <a:t>Is to reach an unlimited number of people through public mass media (radio, television, movies, audiotapes, internet, newspapers, magazines, books)</a:t>
            </a:r>
          </a:p>
        </p:txBody>
      </p:sp>
      <p:sp>
        <p:nvSpPr>
          <p:cNvPr id="8" name="Rectangle 7"/>
          <p:cNvSpPr/>
          <p:nvPr/>
        </p:nvSpPr>
        <p:spPr>
          <a:xfrm>
            <a:off x="393290" y="6019800"/>
            <a:ext cx="8458200" cy="461665"/>
          </a:xfrm>
          <a:prstGeom prst="rect">
            <a:avLst/>
          </a:prstGeom>
        </p:spPr>
        <p:txBody>
          <a:bodyPr wrap="square">
            <a:spAutoFit/>
          </a:bodyPr>
          <a:lstStyle/>
          <a:p>
            <a:pPr algn="r" rtl="1"/>
            <a:r>
              <a:rPr lang="ar-EG" altLang="en-US" sz="2400" b="1" dirty="0" smtClean="0"/>
              <a:t>2- </a:t>
            </a:r>
            <a:r>
              <a:rPr lang="en-US" altLang="en-US" sz="2400" b="1" dirty="0" smtClean="0"/>
              <a:t> </a:t>
            </a:r>
            <a:r>
              <a:rPr lang="ar-SA" altLang="en-US" sz="2400" b="1" dirty="0"/>
              <a:t>وسائط الاتصال المتعددة كالأقراص المضغوطة </a:t>
            </a:r>
            <a:r>
              <a:rPr lang="ar-SA" altLang="en-US" sz="2400" b="1" dirty="0" smtClean="0"/>
              <a:t>والأقراص</a:t>
            </a:r>
            <a:r>
              <a:rPr lang="en-US" altLang="en-US" sz="2400" b="1" dirty="0" smtClean="0"/>
              <a:t> </a:t>
            </a:r>
            <a:r>
              <a:rPr lang="ar-SA" altLang="en-US" sz="2400" b="1" dirty="0" smtClean="0"/>
              <a:t> </a:t>
            </a:r>
            <a:r>
              <a:rPr lang="ar-SA" altLang="en-US" sz="2400" b="1" dirty="0"/>
              <a:t>المرئية ونحوها.</a:t>
            </a:r>
            <a:endParaRPr lang="en-GB" altLang="en-US" sz="2400" b="1" dirty="0"/>
          </a:p>
        </p:txBody>
      </p:sp>
      <p:sp>
        <p:nvSpPr>
          <p:cNvPr id="9" name="Rectangle 4"/>
          <p:cNvSpPr txBox="1">
            <a:spLocks noChangeArrowheads="1"/>
          </p:cNvSpPr>
          <p:nvPr/>
        </p:nvSpPr>
        <p:spPr bwMode="auto">
          <a:xfrm>
            <a:off x="6476999" y="123108"/>
            <a:ext cx="2554083" cy="646328"/>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ar-SA" altLang="en-US" sz="3200" b="1" dirty="0" smtClean="0">
                <a:latin typeface="Arial" charset="0"/>
              </a:rPr>
              <a:t>أنواع الاتصال</a:t>
            </a:r>
            <a:endParaRPr lang="en-GB" altLang="en-US" sz="3200" b="1" dirty="0" smtClean="0">
              <a:latin typeface="Arial" charset="0"/>
            </a:endParaRPr>
          </a:p>
        </p:txBody>
      </p:sp>
      <p:sp>
        <p:nvSpPr>
          <p:cNvPr id="10" name="Rectangle 9"/>
          <p:cNvSpPr/>
          <p:nvPr/>
        </p:nvSpPr>
        <p:spPr>
          <a:xfrm>
            <a:off x="188145" y="123108"/>
            <a:ext cx="3884469" cy="523220"/>
          </a:xfrm>
          <a:prstGeom prst="rect">
            <a:avLst/>
          </a:prstGeom>
        </p:spPr>
        <p:txBody>
          <a:bodyPr wrap="square">
            <a:spAutoFit/>
          </a:bodyPr>
          <a:lstStyle/>
          <a:p>
            <a:r>
              <a:rPr lang="en-US" sz="2800" b="1" dirty="0"/>
              <a:t>Types of communication</a:t>
            </a:r>
          </a:p>
        </p:txBody>
      </p:sp>
    </p:spTree>
    <p:extLst>
      <p:ext uri="{BB962C8B-B14F-4D97-AF65-F5344CB8AC3E}">
        <p14:creationId xmlns:p14="http://schemas.microsoft.com/office/powerpoint/2010/main" val="3295252379"/>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iterate type="lt">
                                    <p:tmAbs val="150"/>
                                  </p:iterate>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iterate type="lt">
                                    <p:tmAbs val="150"/>
                                  </p:iterate>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iterate type="lt">
                                    <p:tmAbs val="150"/>
                                  </p:iterate>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iterate type="lt">
                                    <p:tmAbs val="150"/>
                                  </p:iterate>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p:bldP spid="7" grpId="0"/>
      <p:bldP spid="8" grpId="0"/>
    </p:bld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4" name="Rectangle 4"/>
          <p:cNvSpPr>
            <a:spLocks noGrp="1" noChangeArrowheads="1"/>
          </p:cNvSpPr>
          <p:nvPr>
            <p:ph type="title"/>
          </p:nvPr>
        </p:nvSpPr>
        <p:spPr bwMode="auto">
          <a:xfrm>
            <a:off x="6410061" y="1575170"/>
            <a:ext cx="2486024" cy="654050"/>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normAutofit/>
          </a:bodyPr>
          <a:lstStyle/>
          <a:p>
            <a:pPr algn="r" eaLnBrk="1" hangingPunct="1"/>
            <a:r>
              <a:rPr lang="ar-SA" altLang="en-US" sz="2800" b="1" dirty="0" smtClean="0"/>
              <a:t>الاتصال الثقافي</a:t>
            </a:r>
            <a:endParaRPr lang="en-GB" altLang="en-US" sz="2800" b="1" dirty="0" smtClean="0"/>
          </a:p>
        </p:txBody>
      </p:sp>
      <p:sp>
        <p:nvSpPr>
          <p:cNvPr id="5" name="Rectangle 5"/>
          <p:cNvSpPr txBox="1">
            <a:spLocks noChangeArrowheads="1"/>
          </p:cNvSpPr>
          <p:nvPr/>
        </p:nvSpPr>
        <p:spPr bwMode="auto">
          <a:xfrm>
            <a:off x="1122260" y="5867400"/>
            <a:ext cx="7902575" cy="61853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normAutofit fontScale="925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r" rtl="1">
              <a:buFont typeface="Wingdings" pitchFamily="2" charset="2"/>
              <a:buNone/>
            </a:pPr>
            <a:r>
              <a:rPr lang="ar-SA" altLang="en-US" sz="2400" b="1" dirty="0" smtClean="0"/>
              <a:t>لابد أن يعي المتصل اختلاف العادات والقيم والأعراف وطرق التصرف المناسب.</a:t>
            </a:r>
            <a:endParaRPr lang="en-GB" altLang="en-US" sz="2400" b="1" dirty="0" smtClean="0"/>
          </a:p>
        </p:txBody>
      </p:sp>
      <p:sp>
        <p:nvSpPr>
          <p:cNvPr id="2" name="Rectangle 1"/>
          <p:cNvSpPr/>
          <p:nvPr/>
        </p:nvSpPr>
        <p:spPr>
          <a:xfrm>
            <a:off x="285374" y="4724400"/>
            <a:ext cx="8700370" cy="830997"/>
          </a:xfrm>
          <a:prstGeom prst="rect">
            <a:avLst/>
          </a:prstGeom>
        </p:spPr>
        <p:txBody>
          <a:bodyPr wrap="square">
            <a:spAutoFit/>
          </a:bodyPr>
          <a:lstStyle/>
          <a:p>
            <a:r>
              <a:rPr lang="en-US" sz="2400" b="1" dirty="0" smtClean="0"/>
              <a:t>2- </a:t>
            </a:r>
            <a:r>
              <a:rPr lang="en-US" sz="2400" b="1" dirty="0"/>
              <a:t>The caller must be aware of the different habits, values, customs and appropriate methods of behavior</a:t>
            </a:r>
          </a:p>
        </p:txBody>
      </p:sp>
      <p:sp>
        <p:nvSpPr>
          <p:cNvPr id="3" name="Rectangle 2"/>
          <p:cNvSpPr/>
          <p:nvPr/>
        </p:nvSpPr>
        <p:spPr>
          <a:xfrm>
            <a:off x="1251504" y="3962400"/>
            <a:ext cx="7644581" cy="461665"/>
          </a:xfrm>
          <a:prstGeom prst="rect">
            <a:avLst/>
          </a:prstGeom>
        </p:spPr>
        <p:txBody>
          <a:bodyPr wrap="square">
            <a:spAutoFit/>
          </a:bodyPr>
          <a:lstStyle/>
          <a:p>
            <a:pPr algn="r" rtl="1">
              <a:buFont typeface="Wingdings" pitchFamily="2" charset="2"/>
              <a:buNone/>
            </a:pPr>
            <a:r>
              <a:rPr lang="ar-SA" altLang="en-US" sz="2400" b="1" dirty="0" smtClean="0"/>
              <a:t>اتصال شخص أو أكثر من ثقافة معينة بشخص أو أكثر من</a:t>
            </a:r>
            <a:r>
              <a:rPr lang="ar-EG" altLang="en-US" sz="2400" b="1" dirty="0" smtClean="0"/>
              <a:t> </a:t>
            </a:r>
            <a:r>
              <a:rPr lang="ar-SA" altLang="en-US" sz="2400" b="1" dirty="0" smtClean="0"/>
              <a:t>ثقافة أخرى.</a:t>
            </a:r>
            <a:endParaRPr lang="en-US" altLang="en-US" sz="2400" b="1" dirty="0"/>
          </a:p>
        </p:txBody>
      </p:sp>
      <p:sp>
        <p:nvSpPr>
          <p:cNvPr id="6" name="Rectangle 5"/>
          <p:cNvSpPr/>
          <p:nvPr/>
        </p:nvSpPr>
        <p:spPr>
          <a:xfrm>
            <a:off x="392240" y="1676400"/>
            <a:ext cx="4267900" cy="584775"/>
          </a:xfrm>
          <a:prstGeom prst="rect">
            <a:avLst/>
          </a:prstGeom>
        </p:spPr>
        <p:txBody>
          <a:bodyPr wrap="none">
            <a:spAutoFit/>
          </a:bodyPr>
          <a:lstStyle/>
          <a:p>
            <a:r>
              <a:rPr lang="en-US" sz="3200" b="1" dirty="0"/>
              <a:t>Cultural communication</a:t>
            </a:r>
          </a:p>
        </p:txBody>
      </p:sp>
      <p:sp>
        <p:nvSpPr>
          <p:cNvPr id="7" name="Rectangle 6"/>
          <p:cNvSpPr/>
          <p:nvPr/>
        </p:nvSpPr>
        <p:spPr>
          <a:xfrm>
            <a:off x="285374" y="2843335"/>
            <a:ext cx="8253481" cy="830997"/>
          </a:xfrm>
          <a:prstGeom prst="rect">
            <a:avLst/>
          </a:prstGeom>
        </p:spPr>
        <p:txBody>
          <a:bodyPr wrap="square">
            <a:spAutoFit/>
          </a:bodyPr>
          <a:lstStyle/>
          <a:p>
            <a:r>
              <a:rPr lang="en-US" sz="2400" b="1" dirty="0" smtClean="0"/>
              <a:t>1- Contacting </a:t>
            </a:r>
            <a:r>
              <a:rPr lang="en-US" sz="2400" b="1" dirty="0"/>
              <a:t>one or more persons from a specific culture with one or more persons from another culture.</a:t>
            </a:r>
          </a:p>
        </p:txBody>
      </p:sp>
      <p:sp>
        <p:nvSpPr>
          <p:cNvPr id="8" name="Rectangle 4"/>
          <p:cNvSpPr txBox="1">
            <a:spLocks noChangeArrowheads="1"/>
          </p:cNvSpPr>
          <p:nvPr/>
        </p:nvSpPr>
        <p:spPr bwMode="auto">
          <a:xfrm>
            <a:off x="6476999" y="123108"/>
            <a:ext cx="2554083" cy="646328"/>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ar-SA" altLang="en-US" sz="3200" b="1" dirty="0" smtClean="0">
                <a:latin typeface="Arial" charset="0"/>
              </a:rPr>
              <a:t>أنواع الاتصال</a:t>
            </a:r>
            <a:endParaRPr lang="en-GB" altLang="en-US" sz="3200" b="1" dirty="0" smtClean="0">
              <a:latin typeface="Arial" charset="0"/>
            </a:endParaRPr>
          </a:p>
        </p:txBody>
      </p:sp>
      <p:sp>
        <p:nvSpPr>
          <p:cNvPr id="9" name="Rectangle 8"/>
          <p:cNvSpPr/>
          <p:nvPr/>
        </p:nvSpPr>
        <p:spPr>
          <a:xfrm>
            <a:off x="188145" y="123108"/>
            <a:ext cx="3884469" cy="523220"/>
          </a:xfrm>
          <a:prstGeom prst="rect">
            <a:avLst/>
          </a:prstGeom>
        </p:spPr>
        <p:txBody>
          <a:bodyPr wrap="square">
            <a:spAutoFit/>
          </a:bodyPr>
          <a:lstStyle/>
          <a:p>
            <a:r>
              <a:rPr lang="en-US" sz="2800" b="1" dirty="0"/>
              <a:t>Types of communication</a:t>
            </a:r>
          </a:p>
        </p:txBody>
      </p:sp>
    </p:spTree>
    <p:extLst>
      <p:ext uri="{BB962C8B-B14F-4D97-AF65-F5344CB8AC3E}">
        <p14:creationId xmlns:p14="http://schemas.microsoft.com/office/powerpoint/2010/main" val="2888726892"/>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iterate type="lt">
                                    <p:tmAbs val="150"/>
                                  </p:iterate>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iterate type="lt">
                                    <p:tmAbs val="150"/>
                                  </p:iterate>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iterate type="lt">
                                    <p:tmAbs val="150"/>
                                  </p:iterate>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iterate type="lt">
                                    <p:tmAbs val="150"/>
                                  </p:iterate>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2" grpId="0"/>
      <p:bldP spid="3" grpId="0"/>
      <p:bldP spid="7" grpId="0"/>
    </p:bld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4" name="Rectangle 4"/>
          <p:cNvSpPr>
            <a:spLocks noGrp="1" noChangeArrowheads="1"/>
          </p:cNvSpPr>
          <p:nvPr>
            <p:ph type="title"/>
          </p:nvPr>
        </p:nvSpPr>
        <p:spPr bwMode="auto">
          <a:xfrm>
            <a:off x="5334000" y="304800"/>
            <a:ext cx="3429000" cy="685800"/>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algn="r" eaLnBrk="1" hangingPunct="1"/>
            <a:r>
              <a:rPr lang="ar-SA" altLang="en-US" sz="3200" b="1" dirty="0" smtClean="0"/>
              <a:t>نماذج الاتصال</a:t>
            </a:r>
            <a:endParaRPr lang="en-GB" altLang="en-US" sz="3200" b="1" dirty="0" smtClean="0"/>
          </a:p>
        </p:txBody>
      </p:sp>
      <p:sp>
        <p:nvSpPr>
          <p:cNvPr id="3" name="Rectangle 2"/>
          <p:cNvSpPr/>
          <p:nvPr/>
        </p:nvSpPr>
        <p:spPr>
          <a:xfrm>
            <a:off x="4562759" y="1898669"/>
            <a:ext cx="4041491" cy="553998"/>
          </a:xfrm>
          <a:prstGeom prst="rect">
            <a:avLst/>
          </a:prstGeom>
        </p:spPr>
        <p:txBody>
          <a:bodyPr wrap="none">
            <a:spAutoFit/>
          </a:bodyPr>
          <a:lstStyle/>
          <a:p>
            <a:pPr algn="r" rtl="1">
              <a:lnSpc>
                <a:spcPct val="125000"/>
              </a:lnSpc>
              <a:buFont typeface="Wingdings" pitchFamily="2" charset="2"/>
              <a:buNone/>
            </a:pPr>
            <a:r>
              <a:rPr lang="ar-SA" altLang="en-US" sz="2400" b="1" dirty="0"/>
              <a:t>1-النموذج الخطي أو ( أحادي الاتجاه )</a:t>
            </a:r>
            <a:endParaRPr lang="ar-SA" altLang="en-US" sz="2400" dirty="0"/>
          </a:p>
        </p:txBody>
      </p:sp>
      <p:sp>
        <p:nvSpPr>
          <p:cNvPr id="6" name="Rectangle 5"/>
          <p:cNvSpPr/>
          <p:nvPr/>
        </p:nvSpPr>
        <p:spPr>
          <a:xfrm>
            <a:off x="4562759" y="3393542"/>
            <a:ext cx="4113627" cy="461665"/>
          </a:xfrm>
          <a:prstGeom prst="rect">
            <a:avLst/>
          </a:prstGeom>
        </p:spPr>
        <p:txBody>
          <a:bodyPr wrap="none">
            <a:spAutoFit/>
          </a:bodyPr>
          <a:lstStyle/>
          <a:p>
            <a:pPr algn="r" rtl="1"/>
            <a:r>
              <a:rPr lang="ar-EG" altLang="en-US" sz="2400" b="1" dirty="0" smtClean="0"/>
              <a:t>2- </a:t>
            </a:r>
            <a:r>
              <a:rPr lang="ar-SA" altLang="en-US" sz="2400" b="1" dirty="0" smtClean="0"/>
              <a:t>النموذج </a:t>
            </a:r>
            <a:r>
              <a:rPr lang="ar-SA" altLang="en-US" sz="2400" b="1" dirty="0"/>
              <a:t>التبادلي أو ( ثنائي الاتجاه )</a:t>
            </a:r>
            <a:endParaRPr lang="en-US" sz="2400" dirty="0"/>
          </a:p>
        </p:txBody>
      </p:sp>
      <p:sp>
        <p:nvSpPr>
          <p:cNvPr id="7" name="Rectangle 6"/>
          <p:cNvSpPr/>
          <p:nvPr/>
        </p:nvSpPr>
        <p:spPr>
          <a:xfrm>
            <a:off x="5781041" y="4597082"/>
            <a:ext cx="2823209" cy="553998"/>
          </a:xfrm>
          <a:prstGeom prst="rect">
            <a:avLst/>
          </a:prstGeom>
        </p:spPr>
        <p:txBody>
          <a:bodyPr wrap="none">
            <a:spAutoFit/>
          </a:bodyPr>
          <a:lstStyle/>
          <a:p>
            <a:pPr algn="r" rtl="1">
              <a:lnSpc>
                <a:spcPct val="125000"/>
              </a:lnSpc>
              <a:buFont typeface="Wingdings" pitchFamily="2" charset="2"/>
              <a:buNone/>
            </a:pPr>
            <a:r>
              <a:rPr lang="ar-EG" altLang="en-US" sz="2400" b="1" dirty="0" smtClean="0"/>
              <a:t>3</a:t>
            </a:r>
            <a:r>
              <a:rPr lang="ar-SA" altLang="en-US" sz="2400" b="1" dirty="0" smtClean="0"/>
              <a:t>-نموذج </a:t>
            </a:r>
            <a:r>
              <a:rPr lang="ar-SA" altLang="en-US" sz="2400" b="1" dirty="0"/>
              <a:t>الاتصال التفاعلي</a:t>
            </a:r>
            <a:endParaRPr lang="en-GB" altLang="en-US" sz="2400" b="1" dirty="0"/>
          </a:p>
        </p:txBody>
      </p:sp>
      <p:sp>
        <p:nvSpPr>
          <p:cNvPr id="8" name="Rectangle 7"/>
          <p:cNvSpPr/>
          <p:nvPr/>
        </p:nvSpPr>
        <p:spPr>
          <a:xfrm>
            <a:off x="762000" y="304800"/>
            <a:ext cx="2873159" cy="646331"/>
          </a:xfrm>
          <a:prstGeom prst="rect">
            <a:avLst/>
          </a:prstGeom>
        </p:spPr>
        <p:txBody>
          <a:bodyPr wrap="none">
            <a:spAutoFit/>
          </a:bodyPr>
          <a:lstStyle/>
          <a:p>
            <a:r>
              <a:rPr lang="en-US" sz="3600" b="1" dirty="0"/>
              <a:t>Contact forms</a:t>
            </a:r>
          </a:p>
        </p:txBody>
      </p:sp>
      <p:sp>
        <p:nvSpPr>
          <p:cNvPr id="9" name="Rectangle 8"/>
          <p:cNvSpPr/>
          <p:nvPr/>
        </p:nvSpPr>
        <p:spPr>
          <a:xfrm>
            <a:off x="609600" y="1437004"/>
            <a:ext cx="4558556" cy="461665"/>
          </a:xfrm>
          <a:prstGeom prst="rect">
            <a:avLst/>
          </a:prstGeom>
        </p:spPr>
        <p:txBody>
          <a:bodyPr wrap="none">
            <a:spAutoFit/>
          </a:bodyPr>
          <a:lstStyle/>
          <a:p>
            <a:r>
              <a:rPr lang="en-US" sz="2400" b="1" dirty="0">
                <a:latin typeface="Times New Roman" panose="02020603050405020304" pitchFamily="18" charset="0"/>
                <a:cs typeface="Times New Roman" panose="02020603050405020304" pitchFamily="18" charset="0"/>
              </a:rPr>
              <a:t>1- Linear or unidirectional model</a:t>
            </a:r>
          </a:p>
        </p:txBody>
      </p:sp>
      <p:sp>
        <p:nvSpPr>
          <p:cNvPr id="10" name="Rectangle 9"/>
          <p:cNvSpPr/>
          <p:nvPr/>
        </p:nvSpPr>
        <p:spPr>
          <a:xfrm>
            <a:off x="609600" y="2902371"/>
            <a:ext cx="5840958" cy="461665"/>
          </a:xfrm>
          <a:prstGeom prst="rect">
            <a:avLst/>
          </a:prstGeom>
        </p:spPr>
        <p:txBody>
          <a:bodyPr wrap="none">
            <a:spAutoFit/>
          </a:bodyPr>
          <a:lstStyle/>
          <a:p>
            <a:r>
              <a:rPr lang="en-US" sz="2400" b="1" dirty="0">
                <a:latin typeface="Times New Roman" panose="02020603050405020304" pitchFamily="18" charset="0"/>
                <a:cs typeface="Times New Roman" panose="02020603050405020304" pitchFamily="18" charset="0"/>
              </a:rPr>
              <a:t>2- Interchangeable or (bidirectional) model</a:t>
            </a:r>
          </a:p>
        </p:txBody>
      </p:sp>
      <p:sp>
        <p:nvSpPr>
          <p:cNvPr id="11" name="Rectangle 10"/>
          <p:cNvSpPr/>
          <p:nvPr/>
        </p:nvSpPr>
        <p:spPr>
          <a:xfrm>
            <a:off x="762000" y="4156606"/>
            <a:ext cx="4961615" cy="461665"/>
          </a:xfrm>
          <a:prstGeom prst="rect">
            <a:avLst/>
          </a:prstGeom>
        </p:spPr>
        <p:txBody>
          <a:bodyPr wrap="none">
            <a:spAutoFit/>
          </a:bodyPr>
          <a:lstStyle/>
          <a:p>
            <a:r>
              <a:rPr lang="en-US" sz="2400" b="1" dirty="0">
                <a:latin typeface="Times New Roman" panose="02020603050405020304" pitchFamily="18" charset="0"/>
                <a:cs typeface="Times New Roman" panose="02020603050405020304" pitchFamily="18" charset="0"/>
              </a:rPr>
              <a:t>3- Interactive Communication Form</a:t>
            </a:r>
          </a:p>
        </p:txBody>
      </p:sp>
    </p:spTree>
    <p:extLst>
      <p:ext uri="{BB962C8B-B14F-4D97-AF65-F5344CB8AC3E}">
        <p14:creationId xmlns:p14="http://schemas.microsoft.com/office/powerpoint/2010/main" val="403401125"/>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iterate type="lt">
                                    <p:tmAbs val="150"/>
                                  </p:iterate>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iterate type="lt">
                                    <p:tmAbs val="150"/>
                                  </p:iterate>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iterate type="lt">
                                    <p:tmAbs val="150"/>
                                  </p:iterate>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iterate type="lt">
                                    <p:tmAbs val="150"/>
                                  </p:iterate>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iterate type="lt">
                                    <p:tmAbs val="150"/>
                                  </p:iterate>
                                  <p:childTnLst>
                                    <p:set>
                                      <p:cBhvr>
                                        <p:cTn id="22" dur="1" fill="hold">
                                          <p:stCondLst>
                                            <p:cond delay="0"/>
                                          </p:stCondLst>
                                        </p:cTn>
                                        <p:tgtEl>
                                          <p:spTgt spid="11"/>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iterate type="lt">
                                    <p:tmAbs val="150"/>
                                  </p:iterate>
                                  <p:childTnLst>
                                    <p:set>
                                      <p:cBhvr>
                                        <p:cTn id="2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6" grpId="0"/>
      <p:bldP spid="7" grpId="0"/>
      <p:bldP spid="9" grpId="0"/>
      <p:bldP spid="10" grpId="0"/>
      <p:bldP spid="11" grpId="0"/>
    </p:bld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bwMode="auto">
          <a:xfrm>
            <a:off x="457200" y="685800"/>
            <a:ext cx="8229600" cy="1143000"/>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normAutofit fontScale="90000"/>
          </a:bodyPr>
          <a:lstStyle/>
          <a:p>
            <a:pPr algn="ctr" eaLnBrk="1" hangingPunct="1"/>
            <a:r>
              <a:rPr lang="ar-SA" altLang="en-US" sz="4000" b="1" dirty="0" smtClean="0"/>
              <a:t/>
            </a:r>
            <a:br>
              <a:rPr lang="ar-SA" altLang="en-US" sz="4000" b="1" dirty="0" smtClean="0"/>
            </a:br>
            <a:r>
              <a:rPr lang="ar-SA" altLang="en-US" sz="4000" b="1" dirty="0" smtClean="0"/>
              <a:t>نموذج الاتصال أحادي الاتجاه</a:t>
            </a:r>
            <a:endParaRPr lang="en-US" altLang="en-US" sz="4000" b="1" dirty="0" smtClean="0"/>
          </a:p>
        </p:txBody>
      </p:sp>
      <p:pic>
        <p:nvPicPr>
          <p:cNvPr id="5" name="Picture 4" descr="jlh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03274" y="2716008"/>
            <a:ext cx="7024687" cy="2427287"/>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Rectangle 5"/>
          <p:cNvSpPr/>
          <p:nvPr/>
        </p:nvSpPr>
        <p:spPr>
          <a:xfrm>
            <a:off x="2590800" y="1981200"/>
            <a:ext cx="4419600" cy="400110"/>
          </a:xfrm>
          <a:prstGeom prst="rect">
            <a:avLst/>
          </a:prstGeom>
        </p:spPr>
        <p:txBody>
          <a:bodyPr wrap="square">
            <a:spAutoFit/>
          </a:bodyPr>
          <a:lstStyle/>
          <a:p>
            <a:r>
              <a:rPr lang="en-US" sz="2000" b="1" dirty="0" smtClean="0">
                <a:latin typeface="Times New Roman" panose="02020603050405020304" pitchFamily="18" charset="0"/>
                <a:cs typeface="Times New Roman" panose="02020603050405020304" pitchFamily="18" charset="0"/>
              </a:rPr>
              <a:t> </a:t>
            </a:r>
            <a:r>
              <a:rPr lang="en-US" sz="2000" b="1" dirty="0">
                <a:latin typeface="Times New Roman" panose="02020603050405020304" pitchFamily="18" charset="0"/>
                <a:cs typeface="Times New Roman" panose="02020603050405020304" pitchFamily="18" charset="0"/>
              </a:rPr>
              <a:t>Linear or unidirectional model</a:t>
            </a:r>
          </a:p>
        </p:txBody>
      </p:sp>
      <p:sp>
        <p:nvSpPr>
          <p:cNvPr id="7" name="Rectangle 4"/>
          <p:cNvSpPr txBox="1">
            <a:spLocks noChangeArrowheads="1"/>
          </p:cNvSpPr>
          <p:nvPr/>
        </p:nvSpPr>
        <p:spPr bwMode="auto">
          <a:xfrm>
            <a:off x="5029200" y="272565"/>
            <a:ext cx="3429000" cy="68580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ar-SA" altLang="en-US" sz="3200" b="1" smtClean="0"/>
              <a:t>نماذج الاتصال</a:t>
            </a:r>
            <a:endParaRPr lang="en-GB" altLang="en-US" sz="3200" b="1" dirty="0" smtClean="0"/>
          </a:p>
        </p:txBody>
      </p:sp>
      <p:sp>
        <p:nvSpPr>
          <p:cNvPr id="8" name="Rectangle 7"/>
          <p:cNvSpPr/>
          <p:nvPr/>
        </p:nvSpPr>
        <p:spPr>
          <a:xfrm>
            <a:off x="457200" y="272565"/>
            <a:ext cx="2873159" cy="646331"/>
          </a:xfrm>
          <a:prstGeom prst="rect">
            <a:avLst/>
          </a:prstGeom>
        </p:spPr>
        <p:txBody>
          <a:bodyPr wrap="none">
            <a:spAutoFit/>
          </a:bodyPr>
          <a:lstStyle/>
          <a:p>
            <a:r>
              <a:rPr lang="en-US" sz="3600" b="1" dirty="0"/>
              <a:t>Contact forms</a:t>
            </a:r>
          </a:p>
        </p:txBody>
      </p:sp>
    </p:spTree>
    <p:extLst>
      <p:ext uri="{BB962C8B-B14F-4D97-AF65-F5344CB8AC3E}">
        <p14:creationId xmlns:p14="http://schemas.microsoft.com/office/powerpoint/2010/main" val="2995434478"/>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ircle(in)">
                                      <p:cBhvr>
                                        <p:cTn id="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6" name="Rectangle 2"/>
          <p:cNvSpPr>
            <a:spLocks noGrp="1" noChangeArrowheads="1"/>
          </p:cNvSpPr>
          <p:nvPr>
            <p:ph type="title"/>
          </p:nvPr>
        </p:nvSpPr>
        <p:spPr bwMode="auto">
          <a:xfrm>
            <a:off x="1720805" y="2362200"/>
            <a:ext cx="6248400" cy="655638"/>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normAutofit fontScale="90000"/>
          </a:bodyPr>
          <a:lstStyle/>
          <a:p>
            <a:pPr algn="ctr" eaLnBrk="1" hangingPunct="1"/>
            <a:r>
              <a:rPr lang="en-US" altLang="en-US" sz="4000" b="1" dirty="0"/>
              <a:t>(</a:t>
            </a:r>
            <a:r>
              <a:rPr lang="ar-SA" altLang="en-US" sz="4000" b="1" dirty="0" smtClean="0"/>
              <a:t>نموذج </a:t>
            </a:r>
            <a:r>
              <a:rPr lang="ar-SA" altLang="en-US" sz="4000" b="1" dirty="0" smtClean="0"/>
              <a:t>الاتصال التبادلي (في اتجاهين</a:t>
            </a:r>
            <a:endParaRPr lang="en-US" altLang="en-US" sz="4000" b="1" dirty="0" smtClean="0"/>
          </a:p>
        </p:txBody>
      </p:sp>
      <p:pic>
        <p:nvPicPr>
          <p:cNvPr id="7" name="Picture 4" descr="jvm"/>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30245" y="3352800"/>
            <a:ext cx="5114925" cy="2843213"/>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Rectangle 1"/>
          <p:cNvSpPr/>
          <p:nvPr/>
        </p:nvSpPr>
        <p:spPr>
          <a:xfrm>
            <a:off x="1720805" y="1597742"/>
            <a:ext cx="6397713" cy="523220"/>
          </a:xfrm>
          <a:prstGeom prst="rect">
            <a:avLst/>
          </a:prstGeom>
        </p:spPr>
        <p:txBody>
          <a:bodyPr wrap="none">
            <a:spAutoFit/>
          </a:bodyPr>
          <a:lstStyle/>
          <a:p>
            <a:r>
              <a:rPr lang="en-US" sz="2800" b="1" dirty="0">
                <a:latin typeface="Times New Roman" panose="02020603050405020304" pitchFamily="18" charset="0"/>
                <a:cs typeface="Times New Roman" panose="02020603050405020304" pitchFamily="18" charset="0"/>
              </a:rPr>
              <a:t>Interchangeable or (bidirectional) model</a:t>
            </a:r>
            <a:endParaRPr lang="en-US" sz="2800" dirty="0"/>
          </a:p>
        </p:txBody>
      </p:sp>
      <p:sp>
        <p:nvSpPr>
          <p:cNvPr id="5" name="Rectangle 4"/>
          <p:cNvSpPr txBox="1">
            <a:spLocks noChangeArrowheads="1"/>
          </p:cNvSpPr>
          <p:nvPr/>
        </p:nvSpPr>
        <p:spPr bwMode="auto">
          <a:xfrm>
            <a:off x="5334000" y="304800"/>
            <a:ext cx="3429000" cy="68580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ar-SA" altLang="en-US" sz="3200" b="1" smtClean="0"/>
              <a:t>نماذج الاتصال</a:t>
            </a:r>
            <a:endParaRPr lang="en-GB" altLang="en-US" sz="3200" b="1" dirty="0" smtClean="0"/>
          </a:p>
        </p:txBody>
      </p:sp>
      <p:sp>
        <p:nvSpPr>
          <p:cNvPr id="8" name="Rectangle 7"/>
          <p:cNvSpPr/>
          <p:nvPr/>
        </p:nvSpPr>
        <p:spPr>
          <a:xfrm>
            <a:off x="762000" y="304800"/>
            <a:ext cx="2873159" cy="646331"/>
          </a:xfrm>
          <a:prstGeom prst="rect">
            <a:avLst/>
          </a:prstGeom>
        </p:spPr>
        <p:txBody>
          <a:bodyPr wrap="none">
            <a:spAutoFit/>
          </a:bodyPr>
          <a:lstStyle/>
          <a:p>
            <a:r>
              <a:rPr lang="en-US" sz="3600" b="1" dirty="0"/>
              <a:t>Contact forms</a:t>
            </a:r>
          </a:p>
        </p:txBody>
      </p:sp>
    </p:spTree>
    <p:extLst>
      <p:ext uri="{BB962C8B-B14F-4D97-AF65-F5344CB8AC3E}">
        <p14:creationId xmlns:p14="http://schemas.microsoft.com/office/powerpoint/2010/main" val="2505621328"/>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circle(in)">
                                      <p:cBhvr>
                                        <p:cTn id="7"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4" name="Rectangle 4"/>
          <p:cNvSpPr>
            <a:spLocks noGrp="1" noChangeArrowheads="1"/>
          </p:cNvSpPr>
          <p:nvPr>
            <p:ph type="title"/>
          </p:nvPr>
        </p:nvSpPr>
        <p:spPr bwMode="auto">
          <a:xfrm>
            <a:off x="5979826" y="312738"/>
            <a:ext cx="2915264" cy="479425"/>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noAutofit/>
          </a:bodyPr>
          <a:lstStyle/>
          <a:p>
            <a:pPr algn="r" eaLnBrk="1" hangingPunct="1"/>
            <a:r>
              <a:rPr lang="ar-SA" altLang="en-US" sz="2000" b="1" dirty="0" smtClean="0"/>
              <a:t>ا</a:t>
            </a:r>
            <a:r>
              <a:rPr lang="ar-EG" altLang="en-US" sz="2000" b="1" dirty="0" smtClean="0"/>
              <a:t>لصفات التى يجب توافرها فى كل عنصر من عناصر الرسالة </a:t>
            </a:r>
            <a:endParaRPr lang="en-GB" altLang="en-US" sz="2000" b="1" dirty="0" smtClean="0"/>
          </a:p>
        </p:txBody>
      </p:sp>
      <p:sp>
        <p:nvSpPr>
          <p:cNvPr id="2" name="Rectangle 1"/>
          <p:cNvSpPr/>
          <p:nvPr/>
        </p:nvSpPr>
        <p:spPr>
          <a:xfrm>
            <a:off x="7140395" y="1427396"/>
            <a:ext cx="1643972" cy="535531"/>
          </a:xfrm>
          <a:prstGeom prst="rect">
            <a:avLst/>
          </a:prstGeom>
        </p:spPr>
        <p:txBody>
          <a:bodyPr wrap="square">
            <a:spAutoFit/>
          </a:bodyPr>
          <a:lstStyle/>
          <a:p>
            <a:pPr algn="just" rtl="1">
              <a:lnSpc>
                <a:spcPct val="120000"/>
              </a:lnSpc>
              <a:spcBef>
                <a:spcPct val="20000"/>
              </a:spcBef>
            </a:pPr>
            <a:r>
              <a:rPr lang="ar-EG" altLang="en-US" sz="2400" b="1" dirty="0">
                <a:latin typeface="Arial" charset="0"/>
              </a:rPr>
              <a:t>المصدر :</a:t>
            </a:r>
          </a:p>
        </p:txBody>
      </p:sp>
      <p:sp>
        <p:nvSpPr>
          <p:cNvPr id="3" name="Rectangle 2"/>
          <p:cNvSpPr/>
          <p:nvPr/>
        </p:nvSpPr>
        <p:spPr>
          <a:xfrm>
            <a:off x="307975" y="312737"/>
            <a:ext cx="3730625" cy="707886"/>
          </a:xfrm>
          <a:prstGeom prst="rect">
            <a:avLst/>
          </a:prstGeom>
        </p:spPr>
        <p:txBody>
          <a:bodyPr wrap="square">
            <a:spAutoFit/>
          </a:bodyPr>
          <a:lstStyle/>
          <a:p>
            <a:r>
              <a:rPr lang="en-US" sz="2000" b="1" dirty="0"/>
              <a:t>The qualities that must be met in each element of the message</a:t>
            </a:r>
          </a:p>
        </p:txBody>
      </p:sp>
      <p:sp>
        <p:nvSpPr>
          <p:cNvPr id="8" name="Rectangle 7"/>
          <p:cNvSpPr/>
          <p:nvPr/>
        </p:nvSpPr>
        <p:spPr>
          <a:xfrm>
            <a:off x="564576" y="1395985"/>
            <a:ext cx="1386918" cy="523220"/>
          </a:xfrm>
          <a:prstGeom prst="rect">
            <a:avLst/>
          </a:prstGeom>
        </p:spPr>
        <p:txBody>
          <a:bodyPr wrap="none">
            <a:spAutoFit/>
          </a:bodyPr>
          <a:lstStyle/>
          <a:p>
            <a:r>
              <a:rPr lang="en-US" sz="2800" dirty="0" smtClean="0"/>
              <a:t>Sender </a:t>
            </a:r>
            <a:r>
              <a:rPr lang="en-US" sz="2800" dirty="0"/>
              <a:t>:</a:t>
            </a:r>
          </a:p>
        </p:txBody>
      </p:sp>
      <p:sp>
        <p:nvSpPr>
          <p:cNvPr id="9" name="Rectangle 8"/>
          <p:cNvSpPr/>
          <p:nvPr/>
        </p:nvSpPr>
        <p:spPr>
          <a:xfrm>
            <a:off x="155574" y="2524267"/>
            <a:ext cx="4949825" cy="707886"/>
          </a:xfrm>
          <a:prstGeom prst="rect">
            <a:avLst/>
          </a:prstGeom>
        </p:spPr>
        <p:txBody>
          <a:bodyPr wrap="square">
            <a:spAutoFit/>
          </a:bodyPr>
          <a:lstStyle/>
          <a:p>
            <a:r>
              <a:rPr lang="en-US" sz="2000" dirty="0"/>
              <a:t>What is the goal: clarity of the goal</a:t>
            </a:r>
          </a:p>
          <a:p>
            <a:r>
              <a:rPr lang="en-US" sz="2000" dirty="0"/>
              <a:t>Question must be asked: Why contact?</a:t>
            </a:r>
          </a:p>
        </p:txBody>
      </p:sp>
      <p:sp>
        <p:nvSpPr>
          <p:cNvPr id="10" name="Rectangle 9"/>
          <p:cNvSpPr/>
          <p:nvPr/>
        </p:nvSpPr>
        <p:spPr>
          <a:xfrm>
            <a:off x="189494" y="3768454"/>
            <a:ext cx="3962400" cy="707886"/>
          </a:xfrm>
          <a:prstGeom prst="rect">
            <a:avLst/>
          </a:prstGeom>
        </p:spPr>
        <p:txBody>
          <a:bodyPr wrap="square">
            <a:spAutoFit/>
          </a:bodyPr>
          <a:lstStyle/>
          <a:p>
            <a:r>
              <a:rPr lang="en-US" sz="2000" dirty="0"/>
              <a:t>What do I want to transfer to others?</a:t>
            </a:r>
          </a:p>
        </p:txBody>
      </p:sp>
      <p:sp>
        <p:nvSpPr>
          <p:cNvPr id="11" name="Rectangle 10"/>
          <p:cNvSpPr/>
          <p:nvPr/>
        </p:nvSpPr>
        <p:spPr>
          <a:xfrm>
            <a:off x="237558" y="4910290"/>
            <a:ext cx="5267325" cy="707886"/>
          </a:xfrm>
          <a:prstGeom prst="rect">
            <a:avLst/>
          </a:prstGeom>
        </p:spPr>
        <p:txBody>
          <a:bodyPr wrap="square">
            <a:spAutoFit/>
          </a:bodyPr>
          <a:lstStyle/>
          <a:p>
            <a:r>
              <a:rPr lang="en-US" sz="2000" dirty="0"/>
              <a:t>Extent of confidence in the information we transfer</a:t>
            </a:r>
          </a:p>
        </p:txBody>
      </p:sp>
      <p:sp>
        <p:nvSpPr>
          <p:cNvPr id="12" name="Rectangle 11"/>
          <p:cNvSpPr/>
          <p:nvPr/>
        </p:nvSpPr>
        <p:spPr>
          <a:xfrm>
            <a:off x="307975" y="5710434"/>
            <a:ext cx="4532716" cy="400110"/>
          </a:xfrm>
          <a:prstGeom prst="rect">
            <a:avLst/>
          </a:prstGeom>
        </p:spPr>
        <p:txBody>
          <a:bodyPr wrap="none">
            <a:spAutoFit/>
          </a:bodyPr>
          <a:lstStyle/>
          <a:p>
            <a:r>
              <a:rPr lang="en-US" sz="2000" dirty="0"/>
              <a:t>How useful is the transfer of information?</a:t>
            </a:r>
          </a:p>
        </p:txBody>
      </p:sp>
      <p:sp>
        <p:nvSpPr>
          <p:cNvPr id="13" name="Rectangle 12"/>
          <p:cNvSpPr/>
          <p:nvPr/>
        </p:nvSpPr>
        <p:spPr>
          <a:xfrm>
            <a:off x="5215429" y="2489075"/>
            <a:ext cx="3512882" cy="812530"/>
          </a:xfrm>
          <a:prstGeom prst="rect">
            <a:avLst/>
          </a:prstGeom>
        </p:spPr>
        <p:txBody>
          <a:bodyPr wrap="square">
            <a:spAutoFit/>
          </a:bodyPr>
          <a:lstStyle/>
          <a:p>
            <a:pPr algn="just" rtl="1">
              <a:lnSpc>
                <a:spcPct val="120000"/>
              </a:lnSpc>
              <a:spcBef>
                <a:spcPct val="20000"/>
              </a:spcBef>
            </a:pPr>
            <a:r>
              <a:rPr lang="ar-EG" altLang="en-US" b="1" dirty="0">
                <a:latin typeface="Arial" charset="0"/>
              </a:rPr>
              <a:t>ماهو الهدف :  وضوح الهدف </a:t>
            </a:r>
          </a:p>
          <a:p>
            <a:pPr algn="just" rtl="1">
              <a:lnSpc>
                <a:spcPct val="120000"/>
              </a:lnSpc>
              <a:spcBef>
                <a:spcPct val="20000"/>
              </a:spcBef>
            </a:pPr>
            <a:r>
              <a:rPr lang="ar-EG" altLang="en-US" b="1" dirty="0">
                <a:latin typeface="Arial" charset="0"/>
              </a:rPr>
              <a:t>سؤال يجب سؤالة : لماذا الاتصال ؟</a:t>
            </a:r>
          </a:p>
        </p:txBody>
      </p:sp>
      <p:sp>
        <p:nvSpPr>
          <p:cNvPr id="14" name="Rectangle 13"/>
          <p:cNvSpPr/>
          <p:nvPr/>
        </p:nvSpPr>
        <p:spPr>
          <a:xfrm>
            <a:off x="5842850" y="3734002"/>
            <a:ext cx="2885461" cy="424732"/>
          </a:xfrm>
          <a:prstGeom prst="rect">
            <a:avLst/>
          </a:prstGeom>
        </p:spPr>
        <p:txBody>
          <a:bodyPr wrap="square">
            <a:spAutoFit/>
          </a:bodyPr>
          <a:lstStyle/>
          <a:p>
            <a:pPr algn="just" rtl="1">
              <a:lnSpc>
                <a:spcPct val="120000"/>
              </a:lnSpc>
              <a:spcBef>
                <a:spcPct val="20000"/>
              </a:spcBef>
            </a:pPr>
            <a:r>
              <a:rPr lang="ar-EG" altLang="en-US" b="1" dirty="0">
                <a:latin typeface="Arial" charset="0"/>
              </a:rPr>
              <a:t>ما الذى اريد نقلة للغير ؟ </a:t>
            </a:r>
          </a:p>
        </p:txBody>
      </p:sp>
      <p:sp>
        <p:nvSpPr>
          <p:cNvPr id="15" name="Rectangle 14"/>
          <p:cNvSpPr/>
          <p:nvPr/>
        </p:nvSpPr>
        <p:spPr>
          <a:xfrm>
            <a:off x="6508275" y="5655034"/>
            <a:ext cx="2132314" cy="424732"/>
          </a:xfrm>
          <a:prstGeom prst="rect">
            <a:avLst/>
          </a:prstGeom>
        </p:spPr>
        <p:txBody>
          <a:bodyPr wrap="none">
            <a:spAutoFit/>
          </a:bodyPr>
          <a:lstStyle/>
          <a:p>
            <a:pPr algn="just" rtl="1">
              <a:lnSpc>
                <a:spcPct val="120000"/>
              </a:lnSpc>
              <a:spcBef>
                <a:spcPct val="20000"/>
              </a:spcBef>
            </a:pPr>
            <a:r>
              <a:rPr lang="ar-EG" altLang="en-US" b="1" dirty="0">
                <a:latin typeface="Arial" charset="0"/>
              </a:rPr>
              <a:t>مدى فائدة نقل المعلومة ؟ </a:t>
            </a:r>
          </a:p>
        </p:txBody>
      </p:sp>
      <p:sp>
        <p:nvSpPr>
          <p:cNvPr id="16" name="Rectangle 15"/>
          <p:cNvSpPr/>
          <p:nvPr/>
        </p:nvSpPr>
        <p:spPr>
          <a:xfrm>
            <a:off x="5901848" y="4910290"/>
            <a:ext cx="2882519" cy="424732"/>
          </a:xfrm>
          <a:prstGeom prst="rect">
            <a:avLst/>
          </a:prstGeom>
        </p:spPr>
        <p:txBody>
          <a:bodyPr wrap="none">
            <a:spAutoFit/>
          </a:bodyPr>
          <a:lstStyle/>
          <a:p>
            <a:pPr algn="just" rtl="1">
              <a:lnSpc>
                <a:spcPct val="120000"/>
              </a:lnSpc>
              <a:spcBef>
                <a:spcPct val="20000"/>
              </a:spcBef>
            </a:pPr>
            <a:r>
              <a:rPr lang="ar-EG" altLang="en-US" b="1" dirty="0">
                <a:latin typeface="Arial" charset="0"/>
              </a:rPr>
              <a:t>مدى الثقة فى المعلومات التى ننقلها </a:t>
            </a:r>
          </a:p>
        </p:txBody>
      </p:sp>
      <p:sp>
        <p:nvSpPr>
          <p:cNvPr id="5" name="AutoShape 4" descr="Image result for target in communication"/>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 name="AutoShape 6" descr="Image result for target in communication"/>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 name="AutoShape 8" descr="Image result for target in communication"/>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1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303969" y="501330"/>
            <a:ext cx="1152525" cy="11525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96778874"/>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iterate type="lt">
                                    <p:tmAbs val="150"/>
                                  </p:iterate>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iterate type="lt">
                                    <p:tmAbs val="150"/>
                                  </p:iterate>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iterate type="lt">
                                    <p:tmAbs val="150"/>
                                  </p:iterate>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iterate type="lt">
                                    <p:tmAbs val="150"/>
                                  </p:iterate>
                                  <p:childTnLst>
                                    <p:set>
                                      <p:cBhvr>
                                        <p:cTn id="18" dur="1" fill="hold">
                                          <p:stCondLst>
                                            <p:cond delay="0"/>
                                          </p:stCondLst>
                                        </p:cTn>
                                        <p:tgtEl>
                                          <p:spTgt spid="1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iterate type="lt">
                                    <p:tmAbs val="150"/>
                                  </p:iterate>
                                  <p:childTnLst>
                                    <p:set>
                                      <p:cBhvr>
                                        <p:cTn id="22" dur="1" fill="hold">
                                          <p:stCondLst>
                                            <p:cond delay="0"/>
                                          </p:stCondLst>
                                        </p:cTn>
                                        <p:tgtEl>
                                          <p:spTgt spid="1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iterate type="lt">
                                    <p:tmAbs val="150"/>
                                  </p:iterate>
                                  <p:childTnLst>
                                    <p:set>
                                      <p:cBhvr>
                                        <p:cTn id="26" dur="1" fill="hold">
                                          <p:stCondLst>
                                            <p:cond delay="0"/>
                                          </p:stCondLst>
                                        </p:cTn>
                                        <p:tgtEl>
                                          <p:spTgt spid="14"/>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iterate type="lt">
                                    <p:tmAbs val="150"/>
                                  </p:iterate>
                                  <p:childTnLst>
                                    <p:set>
                                      <p:cBhvr>
                                        <p:cTn id="30" dur="1" fill="hold">
                                          <p:stCondLst>
                                            <p:cond delay="0"/>
                                          </p:stCondLst>
                                        </p:cTn>
                                        <p:tgtEl>
                                          <p:spTgt spid="11"/>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iterate type="lt">
                                    <p:tmAbs val="150"/>
                                  </p:iterate>
                                  <p:childTnLst>
                                    <p:set>
                                      <p:cBhvr>
                                        <p:cTn id="34" dur="1" fill="hold">
                                          <p:stCondLst>
                                            <p:cond delay="0"/>
                                          </p:stCondLst>
                                        </p:cTn>
                                        <p:tgtEl>
                                          <p:spTgt spid="16"/>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iterate type="lt">
                                    <p:tmAbs val="150"/>
                                  </p:iterate>
                                  <p:childTnLst>
                                    <p:set>
                                      <p:cBhvr>
                                        <p:cTn id="38" dur="1" fill="hold">
                                          <p:stCondLst>
                                            <p:cond delay="0"/>
                                          </p:stCondLst>
                                        </p:cTn>
                                        <p:tgtEl>
                                          <p:spTgt spid="12"/>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iterate type="lt">
                                    <p:tmAbs val="150"/>
                                  </p:iterate>
                                  <p:childTnLst>
                                    <p:set>
                                      <p:cBhvr>
                                        <p:cTn id="42"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8" grpId="0"/>
      <p:bldP spid="9" grpId="0"/>
      <p:bldP spid="10" grpId="0"/>
      <p:bldP spid="11" grpId="0"/>
      <p:bldP spid="12" grpId="0"/>
      <p:bldP spid="13" grpId="0"/>
      <p:bldP spid="14" grpId="0"/>
      <p:bldP spid="15" grpId="0"/>
      <p:bldP spid="16" grpId="0"/>
    </p:bld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bwMode="auto">
          <a:xfrm>
            <a:off x="3234256" y="1600200"/>
            <a:ext cx="3545641" cy="591686"/>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normAutofit/>
          </a:bodyPr>
          <a:lstStyle/>
          <a:p>
            <a:pPr algn="r" rtl="1" eaLnBrk="1" hangingPunct="1"/>
            <a:r>
              <a:rPr lang="ar-SA" altLang="en-US" sz="3200" b="1" dirty="0" smtClean="0"/>
              <a:t>نموذج الاتصال </a:t>
            </a:r>
            <a:r>
              <a:rPr lang="ar-SA" altLang="en-US" sz="3200" b="1" dirty="0" smtClean="0"/>
              <a:t>التفاعلي</a:t>
            </a:r>
            <a:r>
              <a:rPr lang="en-US" altLang="en-US" sz="3200" b="1" dirty="0" smtClean="0"/>
              <a:t> </a:t>
            </a:r>
            <a:endParaRPr lang="en-US" altLang="en-US" sz="3200" b="1" dirty="0" smtClean="0"/>
          </a:p>
        </p:txBody>
      </p:sp>
      <p:pic>
        <p:nvPicPr>
          <p:cNvPr id="5" name="Picture 4" descr="jkgh"/>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14577" y="2362200"/>
            <a:ext cx="6985000" cy="400050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Rectangle 1"/>
          <p:cNvSpPr/>
          <p:nvPr/>
        </p:nvSpPr>
        <p:spPr>
          <a:xfrm>
            <a:off x="2133600" y="964129"/>
            <a:ext cx="5371983" cy="523220"/>
          </a:xfrm>
          <a:prstGeom prst="rect">
            <a:avLst/>
          </a:prstGeom>
        </p:spPr>
        <p:txBody>
          <a:bodyPr wrap="none">
            <a:spAutoFit/>
          </a:bodyPr>
          <a:lstStyle/>
          <a:p>
            <a:r>
              <a:rPr lang="en-US" sz="2800" b="1" dirty="0">
                <a:latin typeface="Times New Roman" panose="02020603050405020304" pitchFamily="18" charset="0"/>
                <a:cs typeface="Times New Roman" panose="02020603050405020304" pitchFamily="18" charset="0"/>
              </a:rPr>
              <a:t>Interactive Communication Form</a:t>
            </a:r>
          </a:p>
        </p:txBody>
      </p:sp>
      <p:sp>
        <p:nvSpPr>
          <p:cNvPr id="6" name="Rectangle 4"/>
          <p:cNvSpPr txBox="1">
            <a:spLocks noChangeArrowheads="1"/>
          </p:cNvSpPr>
          <p:nvPr/>
        </p:nvSpPr>
        <p:spPr bwMode="auto">
          <a:xfrm>
            <a:off x="5334000" y="304800"/>
            <a:ext cx="3429000" cy="68580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ar-SA" altLang="en-US" sz="3200" b="1" smtClean="0"/>
              <a:t>نماذج الاتصال</a:t>
            </a:r>
            <a:endParaRPr lang="en-GB" altLang="en-US" sz="3200" b="1" dirty="0" smtClean="0"/>
          </a:p>
        </p:txBody>
      </p:sp>
      <p:sp>
        <p:nvSpPr>
          <p:cNvPr id="7" name="Rectangle 6"/>
          <p:cNvSpPr/>
          <p:nvPr/>
        </p:nvSpPr>
        <p:spPr>
          <a:xfrm>
            <a:off x="762000" y="304800"/>
            <a:ext cx="2873159" cy="646331"/>
          </a:xfrm>
          <a:prstGeom prst="rect">
            <a:avLst/>
          </a:prstGeom>
        </p:spPr>
        <p:txBody>
          <a:bodyPr wrap="none">
            <a:spAutoFit/>
          </a:bodyPr>
          <a:lstStyle/>
          <a:p>
            <a:r>
              <a:rPr lang="en-US" sz="3600" b="1" dirty="0"/>
              <a:t>Contact forms</a:t>
            </a:r>
          </a:p>
        </p:txBody>
      </p:sp>
    </p:spTree>
    <p:extLst>
      <p:ext uri="{BB962C8B-B14F-4D97-AF65-F5344CB8AC3E}">
        <p14:creationId xmlns:p14="http://schemas.microsoft.com/office/powerpoint/2010/main" val="1318979632"/>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ircle(in)">
                                      <p:cBhvr>
                                        <p:cTn id="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3" name="Rectangle 2"/>
          <p:cNvSpPr/>
          <p:nvPr/>
        </p:nvSpPr>
        <p:spPr>
          <a:xfrm>
            <a:off x="4383562" y="2514600"/>
            <a:ext cx="4498347" cy="369332"/>
          </a:xfrm>
          <a:prstGeom prst="rect">
            <a:avLst/>
          </a:prstGeom>
        </p:spPr>
        <p:txBody>
          <a:bodyPr wrap="none">
            <a:spAutoFit/>
          </a:bodyPr>
          <a:lstStyle/>
          <a:p>
            <a:r>
              <a:rPr lang="ar-EG" altLang="en-US" b="1" dirty="0">
                <a:latin typeface="Arial" charset="0"/>
              </a:rPr>
              <a:t>الوضوح والدقة  والاختصار فى المعلومات التى يراد نقلها </a:t>
            </a:r>
            <a:endParaRPr lang="en-US" dirty="0"/>
          </a:p>
        </p:txBody>
      </p:sp>
      <p:sp>
        <p:nvSpPr>
          <p:cNvPr id="6" name="Rectangle 5"/>
          <p:cNvSpPr/>
          <p:nvPr/>
        </p:nvSpPr>
        <p:spPr>
          <a:xfrm>
            <a:off x="1149864" y="4500856"/>
            <a:ext cx="7460736" cy="830997"/>
          </a:xfrm>
          <a:prstGeom prst="rect">
            <a:avLst/>
          </a:prstGeom>
        </p:spPr>
        <p:txBody>
          <a:bodyPr wrap="square">
            <a:spAutoFit/>
          </a:bodyPr>
          <a:lstStyle/>
          <a:p>
            <a:pPr algn="r"/>
            <a:r>
              <a:rPr lang="ar-EG" altLang="en-US" sz="2400" b="1" dirty="0" smtClean="0">
                <a:latin typeface="Arial" charset="0"/>
              </a:rPr>
              <a:t>ذا كانت الرسالة طويلة وغير </a:t>
            </a:r>
            <a:r>
              <a:rPr lang="ar-EG" altLang="en-US" sz="2400" b="1" dirty="0" smtClean="0">
                <a:latin typeface="Arial" charset="0"/>
              </a:rPr>
              <a:t>منظمة او تحتوى على اخطاء </a:t>
            </a:r>
            <a:r>
              <a:rPr lang="ar-EG" altLang="en-US" sz="2400" b="1" dirty="0" smtClean="0">
                <a:latin typeface="Arial" charset="0"/>
              </a:rPr>
              <a:t>فلابد </a:t>
            </a:r>
            <a:r>
              <a:rPr lang="ar-EG" altLang="en-US" sz="2400" b="1" dirty="0" smtClean="0">
                <a:latin typeface="Arial" charset="0"/>
              </a:rPr>
              <a:t>ان تتوقع ان يساء تفسيرها كما </a:t>
            </a:r>
            <a:r>
              <a:rPr lang="ar-EG" altLang="en-US" sz="2400" b="1" dirty="0" smtClean="0">
                <a:latin typeface="Arial" charset="0"/>
              </a:rPr>
              <a:t>يساء فهم التعبير </a:t>
            </a:r>
            <a:r>
              <a:rPr lang="ar-EG" altLang="en-US" sz="2400" b="1" dirty="0" smtClean="0">
                <a:latin typeface="Arial" charset="0"/>
              </a:rPr>
              <a:t>غير اللفظى الضعيف </a:t>
            </a:r>
            <a:endParaRPr lang="en-US" sz="2400" dirty="0"/>
          </a:p>
        </p:txBody>
      </p:sp>
      <p:sp>
        <p:nvSpPr>
          <p:cNvPr id="9" name="Rectangle 8"/>
          <p:cNvSpPr/>
          <p:nvPr/>
        </p:nvSpPr>
        <p:spPr>
          <a:xfrm>
            <a:off x="152400" y="1895061"/>
            <a:ext cx="8991600" cy="461665"/>
          </a:xfrm>
          <a:prstGeom prst="rect">
            <a:avLst/>
          </a:prstGeom>
        </p:spPr>
        <p:txBody>
          <a:bodyPr wrap="square">
            <a:spAutoFit/>
          </a:bodyPr>
          <a:lstStyle/>
          <a:p>
            <a:r>
              <a:rPr lang="en-US" sz="2400" b="1" dirty="0"/>
              <a:t>Clarity, accuracy and abbreviation of the information to be conveyed</a:t>
            </a:r>
          </a:p>
        </p:txBody>
      </p:sp>
      <p:sp>
        <p:nvSpPr>
          <p:cNvPr id="11" name="Rectangle 10"/>
          <p:cNvSpPr/>
          <p:nvPr/>
        </p:nvSpPr>
        <p:spPr>
          <a:xfrm>
            <a:off x="157316" y="3200400"/>
            <a:ext cx="8662834" cy="1200329"/>
          </a:xfrm>
          <a:prstGeom prst="rect">
            <a:avLst/>
          </a:prstGeom>
        </p:spPr>
        <p:txBody>
          <a:bodyPr wrap="square">
            <a:spAutoFit/>
          </a:bodyPr>
          <a:lstStyle/>
          <a:p>
            <a:pPr algn="just"/>
            <a:r>
              <a:rPr lang="en-US" sz="2400" b="1" dirty="0"/>
              <a:t>The message is long for the unorganized or contains errors</a:t>
            </a:r>
          </a:p>
          <a:p>
            <a:pPr algn="just"/>
            <a:r>
              <a:rPr lang="en-US" sz="2400" b="1" dirty="0"/>
              <a:t>You should expect that it will be misinterpreted as the non-verbal expression is weak</a:t>
            </a:r>
          </a:p>
        </p:txBody>
      </p:sp>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303969" y="501330"/>
            <a:ext cx="1152525" cy="11525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0" name="Rectangle 4"/>
          <p:cNvSpPr>
            <a:spLocks noGrp="1" noChangeArrowheads="1"/>
          </p:cNvSpPr>
          <p:nvPr>
            <p:ph type="title"/>
          </p:nvPr>
        </p:nvSpPr>
        <p:spPr bwMode="auto">
          <a:xfrm>
            <a:off x="5979826" y="312738"/>
            <a:ext cx="2915264" cy="479425"/>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noAutofit/>
          </a:bodyPr>
          <a:lstStyle/>
          <a:p>
            <a:pPr algn="r" eaLnBrk="1" hangingPunct="1"/>
            <a:r>
              <a:rPr lang="ar-SA" altLang="en-US" sz="2000" b="1" dirty="0" smtClean="0"/>
              <a:t>ا</a:t>
            </a:r>
            <a:r>
              <a:rPr lang="ar-EG" altLang="en-US" sz="2000" b="1" dirty="0" smtClean="0"/>
              <a:t>لصفات التى يجب توافرها فى كل عنصر من عناصر الرسالة </a:t>
            </a:r>
            <a:endParaRPr lang="en-GB" altLang="en-US" sz="2000" b="1" dirty="0" smtClean="0"/>
          </a:p>
        </p:txBody>
      </p:sp>
      <p:sp>
        <p:nvSpPr>
          <p:cNvPr id="12" name="Rectangle 11"/>
          <p:cNvSpPr/>
          <p:nvPr/>
        </p:nvSpPr>
        <p:spPr>
          <a:xfrm>
            <a:off x="307975" y="312737"/>
            <a:ext cx="3730625" cy="707886"/>
          </a:xfrm>
          <a:prstGeom prst="rect">
            <a:avLst/>
          </a:prstGeom>
        </p:spPr>
        <p:txBody>
          <a:bodyPr wrap="square">
            <a:spAutoFit/>
          </a:bodyPr>
          <a:lstStyle/>
          <a:p>
            <a:r>
              <a:rPr lang="en-US" sz="2000" b="1" dirty="0"/>
              <a:t>The qualities that must be met in each element of the message</a:t>
            </a:r>
          </a:p>
        </p:txBody>
      </p:sp>
    </p:spTree>
    <p:extLst>
      <p:ext uri="{BB962C8B-B14F-4D97-AF65-F5344CB8AC3E}">
        <p14:creationId xmlns:p14="http://schemas.microsoft.com/office/powerpoint/2010/main" val="3675303620"/>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iterate type="lt">
                                    <p:tmAbs val="150"/>
                                  </p:iterate>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iterate type="lt">
                                    <p:tmAbs val="150"/>
                                  </p:iterate>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iterate type="lt">
                                    <p:tmAbs val="150"/>
                                  </p:iterate>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iterate type="lt">
                                    <p:tmAbs val="150"/>
                                  </p:iterate>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6" grpId="0"/>
      <p:bldP spid="9" grpId="0"/>
      <p:bldP spid="11"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Rectangle 1"/>
          <p:cNvSpPr/>
          <p:nvPr/>
        </p:nvSpPr>
        <p:spPr>
          <a:xfrm>
            <a:off x="7533616" y="1117112"/>
            <a:ext cx="1223412" cy="523220"/>
          </a:xfrm>
          <a:prstGeom prst="rect">
            <a:avLst/>
          </a:prstGeom>
        </p:spPr>
        <p:txBody>
          <a:bodyPr wrap="none">
            <a:spAutoFit/>
          </a:bodyPr>
          <a:lstStyle/>
          <a:p>
            <a:r>
              <a:rPr lang="ar-EG" altLang="en-US" sz="2800" b="1" dirty="0">
                <a:latin typeface="Arial" charset="0"/>
              </a:rPr>
              <a:t>الترميز: </a:t>
            </a:r>
            <a:endParaRPr lang="en-US" sz="2800" dirty="0"/>
          </a:p>
        </p:txBody>
      </p:sp>
      <p:sp>
        <p:nvSpPr>
          <p:cNvPr id="3" name="Rectangle 2"/>
          <p:cNvSpPr/>
          <p:nvPr/>
        </p:nvSpPr>
        <p:spPr>
          <a:xfrm>
            <a:off x="1291452" y="2476522"/>
            <a:ext cx="7255065" cy="535531"/>
          </a:xfrm>
          <a:prstGeom prst="rect">
            <a:avLst/>
          </a:prstGeom>
        </p:spPr>
        <p:txBody>
          <a:bodyPr wrap="square">
            <a:spAutoFit/>
          </a:bodyPr>
          <a:lstStyle/>
          <a:p>
            <a:pPr algn="just" rtl="1">
              <a:lnSpc>
                <a:spcPct val="120000"/>
              </a:lnSpc>
              <a:spcBef>
                <a:spcPct val="20000"/>
              </a:spcBef>
            </a:pPr>
            <a:r>
              <a:rPr lang="ar-EG" altLang="en-US" sz="2400" b="1" dirty="0">
                <a:latin typeface="Arial" charset="0"/>
              </a:rPr>
              <a:t>بساطة التعبير و البعد عن الالفاظ والتعبيرات التى تحمل اكثر من معنى </a:t>
            </a:r>
          </a:p>
        </p:txBody>
      </p:sp>
      <p:sp>
        <p:nvSpPr>
          <p:cNvPr id="5" name="Rectangle 4"/>
          <p:cNvSpPr/>
          <p:nvPr/>
        </p:nvSpPr>
        <p:spPr>
          <a:xfrm>
            <a:off x="394808" y="4915864"/>
            <a:ext cx="8302765" cy="1261884"/>
          </a:xfrm>
          <a:prstGeom prst="rect">
            <a:avLst/>
          </a:prstGeom>
        </p:spPr>
        <p:txBody>
          <a:bodyPr wrap="square">
            <a:spAutoFit/>
          </a:bodyPr>
          <a:lstStyle/>
          <a:p>
            <a:pPr algn="just" rtl="1">
              <a:lnSpc>
                <a:spcPct val="120000"/>
              </a:lnSpc>
              <a:spcBef>
                <a:spcPct val="20000"/>
              </a:spcBef>
            </a:pPr>
            <a:r>
              <a:rPr lang="ar-EG" altLang="en-US" sz="2000" b="1" dirty="0">
                <a:latin typeface="Arial" charset="0"/>
              </a:rPr>
              <a:t>نجاح الطرف الاخر فى فهم الرسالة بشكل صحيح </a:t>
            </a:r>
            <a:r>
              <a:rPr lang="ar-EG" altLang="en-US" sz="2000" b="1" dirty="0" smtClean="0">
                <a:latin typeface="Arial" charset="0"/>
              </a:rPr>
              <a:t>لايتوقف</a:t>
            </a:r>
            <a:r>
              <a:rPr lang="en-US" altLang="en-US" sz="2000" b="1" dirty="0" smtClean="0">
                <a:latin typeface="Arial" charset="0"/>
              </a:rPr>
              <a:t> </a:t>
            </a:r>
            <a:r>
              <a:rPr lang="ar-EG" altLang="en-US" sz="2000" b="1" dirty="0" smtClean="0">
                <a:latin typeface="Arial" charset="0"/>
              </a:rPr>
              <a:t>على </a:t>
            </a:r>
            <a:r>
              <a:rPr lang="ar-EG" altLang="en-US" sz="2000" b="1" dirty="0">
                <a:latin typeface="Arial" charset="0"/>
              </a:rPr>
              <a:t>قدرتك فقط على نقل الرسالة بشكل واضح وبسيط ولكن يعتمد ايضا على قدرتك على استيعاب واستبعاد مصادر الخلافات والصراع </a:t>
            </a:r>
            <a:r>
              <a:rPr lang="ar-EG" altLang="en-US" sz="2000" b="1" dirty="0" smtClean="0">
                <a:latin typeface="Arial" charset="0"/>
              </a:rPr>
              <a:t> مثل </a:t>
            </a:r>
            <a:endParaRPr lang="ar-EG" altLang="en-US" sz="2000" b="1" dirty="0">
              <a:latin typeface="Arial" charset="0"/>
            </a:endParaRPr>
          </a:p>
          <a:p>
            <a:pPr algn="just" rtl="1">
              <a:lnSpc>
                <a:spcPct val="120000"/>
              </a:lnSpc>
              <a:spcBef>
                <a:spcPct val="20000"/>
              </a:spcBef>
            </a:pPr>
            <a:r>
              <a:rPr lang="ar-EG" altLang="en-US" sz="2000" b="1" dirty="0" smtClean="0">
                <a:latin typeface="Arial" charset="0"/>
              </a:rPr>
              <a:t>(القضايا الثقافية الشائكة </a:t>
            </a:r>
            <a:r>
              <a:rPr lang="ar-EG" altLang="en-US" sz="2000" b="1" dirty="0">
                <a:latin typeface="Arial" charset="0"/>
              </a:rPr>
              <a:t>او </a:t>
            </a:r>
            <a:r>
              <a:rPr lang="ar-EG" altLang="en-US" sz="2000" b="1" dirty="0" smtClean="0">
                <a:latin typeface="Arial" charset="0"/>
              </a:rPr>
              <a:t>الافتراضات الخاطئة </a:t>
            </a:r>
            <a:r>
              <a:rPr lang="ar-EG" altLang="en-US" sz="2000" b="1" dirty="0">
                <a:latin typeface="Arial" charset="0"/>
              </a:rPr>
              <a:t>او ضياع بعض المعلومات )</a:t>
            </a:r>
          </a:p>
        </p:txBody>
      </p:sp>
      <p:sp>
        <p:nvSpPr>
          <p:cNvPr id="6" name="Rectangle 5"/>
          <p:cNvSpPr/>
          <p:nvPr/>
        </p:nvSpPr>
        <p:spPr>
          <a:xfrm>
            <a:off x="710381" y="1117112"/>
            <a:ext cx="1309974" cy="523220"/>
          </a:xfrm>
          <a:prstGeom prst="rect">
            <a:avLst/>
          </a:prstGeom>
        </p:spPr>
        <p:txBody>
          <a:bodyPr wrap="none">
            <a:spAutoFit/>
          </a:bodyPr>
          <a:lstStyle/>
          <a:p>
            <a:r>
              <a:rPr lang="en-US" sz="2800" b="1" dirty="0"/>
              <a:t>Coding:</a:t>
            </a:r>
          </a:p>
        </p:txBody>
      </p:sp>
      <p:sp>
        <p:nvSpPr>
          <p:cNvPr id="7" name="Rectangle 6"/>
          <p:cNvSpPr/>
          <p:nvPr/>
        </p:nvSpPr>
        <p:spPr>
          <a:xfrm>
            <a:off x="467033" y="1640332"/>
            <a:ext cx="8153400" cy="830997"/>
          </a:xfrm>
          <a:prstGeom prst="rect">
            <a:avLst/>
          </a:prstGeom>
        </p:spPr>
        <p:txBody>
          <a:bodyPr wrap="square">
            <a:spAutoFit/>
          </a:bodyPr>
          <a:lstStyle/>
          <a:p>
            <a:r>
              <a:rPr lang="en-US" sz="2400" b="1" dirty="0"/>
              <a:t>The simplicity of the expression and avoiding the words and expressions that have more than one meaning</a:t>
            </a:r>
          </a:p>
        </p:txBody>
      </p:sp>
      <p:sp>
        <p:nvSpPr>
          <p:cNvPr id="8" name="Rectangle 7"/>
          <p:cNvSpPr/>
          <p:nvPr/>
        </p:nvSpPr>
        <p:spPr>
          <a:xfrm>
            <a:off x="312752" y="3089502"/>
            <a:ext cx="8307681" cy="1631216"/>
          </a:xfrm>
          <a:prstGeom prst="rect">
            <a:avLst/>
          </a:prstGeom>
        </p:spPr>
        <p:txBody>
          <a:bodyPr wrap="square">
            <a:spAutoFit/>
          </a:bodyPr>
          <a:lstStyle/>
          <a:p>
            <a:r>
              <a:rPr lang="en-US" sz="2000" b="1" dirty="0"/>
              <a:t>The success of the other party in understanding the message correctly does not depend on your ability to </a:t>
            </a:r>
            <a:r>
              <a:rPr lang="en-US" sz="2000" b="1" dirty="0" smtClean="0"/>
              <a:t>transfer  </a:t>
            </a:r>
            <a:r>
              <a:rPr lang="en-US" sz="2000" b="1" dirty="0"/>
              <a:t>the message clearly and simply, but also depends on your ability to </a:t>
            </a:r>
            <a:r>
              <a:rPr lang="en-US" sz="2000" b="1" dirty="0" smtClean="0"/>
              <a:t>understand </a:t>
            </a:r>
            <a:r>
              <a:rPr lang="en-US" sz="2000" b="1" dirty="0"/>
              <a:t>and exclude the sources of </a:t>
            </a:r>
            <a:r>
              <a:rPr lang="en-US" sz="2000" b="1" dirty="0" smtClean="0"/>
              <a:t>confusion  </a:t>
            </a:r>
            <a:r>
              <a:rPr lang="en-US" sz="2000" b="1" dirty="0"/>
              <a:t>and conflict.</a:t>
            </a:r>
          </a:p>
          <a:p>
            <a:r>
              <a:rPr lang="en-US" sz="2000" b="1" dirty="0"/>
              <a:t>(Thorny cultural issues, wrong assumptions, or loss of some information)</a:t>
            </a:r>
          </a:p>
        </p:txBody>
      </p:sp>
      <p:sp>
        <p:nvSpPr>
          <p:cNvPr id="9" name="Rectangle 4"/>
          <p:cNvSpPr>
            <a:spLocks noGrp="1" noChangeArrowheads="1"/>
          </p:cNvSpPr>
          <p:nvPr>
            <p:ph type="title"/>
          </p:nvPr>
        </p:nvSpPr>
        <p:spPr bwMode="auto">
          <a:xfrm>
            <a:off x="6075984" y="174211"/>
            <a:ext cx="2915264" cy="479425"/>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noAutofit/>
          </a:bodyPr>
          <a:lstStyle/>
          <a:p>
            <a:pPr algn="r" eaLnBrk="1" hangingPunct="1"/>
            <a:r>
              <a:rPr lang="ar-SA" altLang="en-US" sz="2000" b="1" dirty="0" smtClean="0"/>
              <a:t>ا</a:t>
            </a:r>
            <a:r>
              <a:rPr lang="ar-EG" altLang="en-US" sz="2000" b="1" dirty="0" smtClean="0"/>
              <a:t>لصفات التى يجب توافرها فى كل عنصر من عناصر الرسالة </a:t>
            </a:r>
            <a:endParaRPr lang="en-GB" altLang="en-US" sz="2000" b="1" dirty="0" smtClean="0"/>
          </a:p>
        </p:txBody>
      </p:sp>
      <p:sp>
        <p:nvSpPr>
          <p:cNvPr id="10" name="Rectangle 9"/>
          <p:cNvSpPr/>
          <p:nvPr/>
        </p:nvSpPr>
        <p:spPr>
          <a:xfrm>
            <a:off x="312752" y="34065"/>
            <a:ext cx="3730625" cy="707886"/>
          </a:xfrm>
          <a:prstGeom prst="rect">
            <a:avLst/>
          </a:prstGeom>
        </p:spPr>
        <p:txBody>
          <a:bodyPr wrap="square">
            <a:spAutoFit/>
          </a:bodyPr>
          <a:lstStyle/>
          <a:p>
            <a:r>
              <a:rPr lang="en-US" sz="2000" b="1" dirty="0"/>
              <a:t>The qualities that must be met in each element of the message</a:t>
            </a:r>
          </a:p>
        </p:txBody>
      </p:sp>
    </p:spTree>
    <p:extLst>
      <p:ext uri="{BB962C8B-B14F-4D97-AF65-F5344CB8AC3E}">
        <p14:creationId xmlns:p14="http://schemas.microsoft.com/office/powerpoint/2010/main" val="313310262"/>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iterate type="lt">
                                    <p:tmAbs val="150"/>
                                  </p:iterate>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iterate type="lt">
                                    <p:tmAbs val="150"/>
                                  </p:iterate>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iterate type="lt">
                                    <p:tmAbs val="150"/>
                                  </p:iterate>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iterate type="lt">
                                    <p:tmAbs val="150"/>
                                  </p:iterate>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P spid="7" grpId="0"/>
      <p:bldP spid="8"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4" name="Rectangle 5"/>
          <p:cNvSpPr>
            <a:spLocks noChangeArrowheads="1"/>
          </p:cNvSpPr>
          <p:nvPr/>
        </p:nvSpPr>
        <p:spPr bwMode="auto">
          <a:xfrm>
            <a:off x="6307743" y="811379"/>
            <a:ext cx="2543175"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Times New Roman" pitchFamily="18" charset="0"/>
                <a:cs typeface="Arial" charset="0"/>
              </a:defRPr>
            </a:lvl1pPr>
            <a:lvl2pPr marL="742950" indent="-285750" eaLnBrk="0" hangingPunct="0">
              <a:defRPr>
                <a:solidFill>
                  <a:schemeClr val="tx1"/>
                </a:solidFill>
                <a:latin typeface="Times New Roman" pitchFamily="18" charset="0"/>
                <a:cs typeface="Arial" charset="0"/>
              </a:defRPr>
            </a:lvl2pPr>
            <a:lvl3pPr marL="1143000" indent="-228600" eaLnBrk="0" hangingPunct="0">
              <a:defRPr>
                <a:solidFill>
                  <a:schemeClr val="tx1"/>
                </a:solidFill>
                <a:latin typeface="Times New Roman" pitchFamily="18" charset="0"/>
                <a:cs typeface="Arial" charset="0"/>
              </a:defRPr>
            </a:lvl3pPr>
            <a:lvl4pPr marL="1600200" indent="-228600" eaLnBrk="0" hangingPunct="0">
              <a:defRPr>
                <a:solidFill>
                  <a:schemeClr val="tx1"/>
                </a:solidFill>
                <a:latin typeface="Times New Roman" pitchFamily="18" charset="0"/>
                <a:cs typeface="Arial" charset="0"/>
              </a:defRPr>
            </a:lvl4pPr>
            <a:lvl5pPr marL="2057400" indent="-228600" eaLnBrk="0" hangingPunct="0">
              <a:defRPr>
                <a:solidFill>
                  <a:schemeClr val="tx1"/>
                </a:solidFill>
                <a:latin typeface="Times New Roman" pitchFamily="18" charset="0"/>
                <a:cs typeface="Arial" charset="0"/>
              </a:defRPr>
            </a:lvl5pPr>
            <a:lvl6pPr marL="2514600" indent="-228600" algn="r" rtl="1" eaLnBrk="0" fontAlgn="base" hangingPunct="0">
              <a:spcBef>
                <a:spcPct val="0"/>
              </a:spcBef>
              <a:spcAft>
                <a:spcPct val="0"/>
              </a:spcAft>
              <a:defRPr>
                <a:solidFill>
                  <a:schemeClr val="tx1"/>
                </a:solidFill>
                <a:latin typeface="Times New Roman" pitchFamily="18" charset="0"/>
                <a:cs typeface="Arial" charset="0"/>
              </a:defRPr>
            </a:lvl6pPr>
            <a:lvl7pPr marL="2971800" indent="-228600" algn="r" rtl="1" eaLnBrk="0" fontAlgn="base" hangingPunct="0">
              <a:spcBef>
                <a:spcPct val="0"/>
              </a:spcBef>
              <a:spcAft>
                <a:spcPct val="0"/>
              </a:spcAft>
              <a:defRPr>
                <a:solidFill>
                  <a:schemeClr val="tx1"/>
                </a:solidFill>
                <a:latin typeface="Times New Roman" pitchFamily="18" charset="0"/>
                <a:cs typeface="Arial" charset="0"/>
              </a:defRPr>
            </a:lvl7pPr>
            <a:lvl8pPr marL="3429000" indent="-228600" algn="r" rtl="1" eaLnBrk="0" fontAlgn="base" hangingPunct="0">
              <a:spcBef>
                <a:spcPct val="0"/>
              </a:spcBef>
              <a:spcAft>
                <a:spcPct val="0"/>
              </a:spcAft>
              <a:defRPr>
                <a:solidFill>
                  <a:schemeClr val="tx1"/>
                </a:solidFill>
                <a:latin typeface="Times New Roman" pitchFamily="18" charset="0"/>
                <a:cs typeface="Arial" charset="0"/>
              </a:defRPr>
            </a:lvl8pPr>
            <a:lvl9pPr marL="3886200" indent="-228600" algn="r" rtl="1" eaLnBrk="0" fontAlgn="base" hangingPunct="0">
              <a:spcBef>
                <a:spcPct val="0"/>
              </a:spcBef>
              <a:spcAft>
                <a:spcPct val="0"/>
              </a:spcAft>
              <a:defRPr>
                <a:solidFill>
                  <a:schemeClr val="tx1"/>
                </a:solidFill>
                <a:latin typeface="Times New Roman" pitchFamily="18" charset="0"/>
                <a:cs typeface="Arial" charset="0"/>
              </a:defRPr>
            </a:lvl9pPr>
          </a:lstStyle>
          <a:p>
            <a:pPr algn="just" rtl="1" eaLnBrk="1" hangingPunct="1">
              <a:lnSpc>
                <a:spcPct val="120000"/>
              </a:lnSpc>
              <a:spcBef>
                <a:spcPct val="20000"/>
              </a:spcBef>
            </a:pPr>
            <a:r>
              <a:rPr lang="ar-EG" altLang="en-US" sz="2000" b="1" dirty="0" smtClean="0">
                <a:latin typeface="Arial" charset="0"/>
              </a:rPr>
              <a:t>القناة او الوسيلة :</a:t>
            </a:r>
            <a:endParaRPr lang="en-GB" altLang="en-US" sz="2000" b="1" dirty="0">
              <a:latin typeface="Arial" charset="0"/>
            </a:endParaRPr>
          </a:p>
        </p:txBody>
      </p:sp>
      <p:sp>
        <p:nvSpPr>
          <p:cNvPr id="3" name="Rectangle 5"/>
          <p:cNvSpPr>
            <a:spLocks noChangeArrowheads="1"/>
          </p:cNvSpPr>
          <p:nvPr/>
        </p:nvSpPr>
        <p:spPr bwMode="auto">
          <a:xfrm>
            <a:off x="990600" y="3300271"/>
            <a:ext cx="7020159" cy="7571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Times New Roman" pitchFamily="18" charset="0"/>
                <a:cs typeface="Arial" charset="0"/>
              </a:defRPr>
            </a:lvl1pPr>
            <a:lvl2pPr marL="742950" indent="-285750" eaLnBrk="0" hangingPunct="0">
              <a:defRPr>
                <a:solidFill>
                  <a:schemeClr val="tx1"/>
                </a:solidFill>
                <a:latin typeface="Times New Roman" pitchFamily="18" charset="0"/>
                <a:cs typeface="Arial" charset="0"/>
              </a:defRPr>
            </a:lvl2pPr>
            <a:lvl3pPr marL="1143000" indent="-228600" eaLnBrk="0" hangingPunct="0">
              <a:defRPr>
                <a:solidFill>
                  <a:schemeClr val="tx1"/>
                </a:solidFill>
                <a:latin typeface="Times New Roman" pitchFamily="18" charset="0"/>
                <a:cs typeface="Arial" charset="0"/>
              </a:defRPr>
            </a:lvl3pPr>
            <a:lvl4pPr marL="1600200" indent="-228600" eaLnBrk="0" hangingPunct="0">
              <a:defRPr>
                <a:solidFill>
                  <a:schemeClr val="tx1"/>
                </a:solidFill>
                <a:latin typeface="Times New Roman" pitchFamily="18" charset="0"/>
                <a:cs typeface="Arial" charset="0"/>
              </a:defRPr>
            </a:lvl4pPr>
            <a:lvl5pPr marL="2057400" indent="-228600" eaLnBrk="0" hangingPunct="0">
              <a:defRPr>
                <a:solidFill>
                  <a:schemeClr val="tx1"/>
                </a:solidFill>
                <a:latin typeface="Times New Roman" pitchFamily="18" charset="0"/>
                <a:cs typeface="Arial" charset="0"/>
              </a:defRPr>
            </a:lvl5pPr>
            <a:lvl6pPr marL="2514600" indent="-228600" algn="r" rtl="1" eaLnBrk="0" fontAlgn="base" hangingPunct="0">
              <a:spcBef>
                <a:spcPct val="0"/>
              </a:spcBef>
              <a:spcAft>
                <a:spcPct val="0"/>
              </a:spcAft>
              <a:defRPr>
                <a:solidFill>
                  <a:schemeClr val="tx1"/>
                </a:solidFill>
                <a:latin typeface="Times New Roman" pitchFamily="18" charset="0"/>
                <a:cs typeface="Arial" charset="0"/>
              </a:defRPr>
            </a:lvl6pPr>
            <a:lvl7pPr marL="2971800" indent="-228600" algn="r" rtl="1" eaLnBrk="0" fontAlgn="base" hangingPunct="0">
              <a:spcBef>
                <a:spcPct val="0"/>
              </a:spcBef>
              <a:spcAft>
                <a:spcPct val="0"/>
              </a:spcAft>
              <a:defRPr>
                <a:solidFill>
                  <a:schemeClr val="tx1"/>
                </a:solidFill>
                <a:latin typeface="Times New Roman" pitchFamily="18" charset="0"/>
                <a:cs typeface="Arial" charset="0"/>
              </a:defRPr>
            </a:lvl7pPr>
            <a:lvl8pPr marL="3429000" indent="-228600" algn="r" rtl="1" eaLnBrk="0" fontAlgn="base" hangingPunct="0">
              <a:spcBef>
                <a:spcPct val="0"/>
              </a:spcBef>
              <a:spcAft>
                <a:spcPct val="0"/>
              </a:spcAft>
              <a:defRPr>
                <a:solidFill>
                  <a:schemeClr val="tx1"/>
                </a:solidFill>
                <a:latin typeface="Times New Roman" pitchFamily="18" charset="0"/>
                <a:cs typeface="Arial" charset="0"/>
              </a:defRPr>
            </a:lvl8pPr>
            <a:lvl9pPr marL="3886200" indent="-228600" algn="r" rtl="1" eaLnBrk="0" fontAlgn="base" hangingPunct="0">
              <a:spcBef>
                <a:spcPct val="0"/>
              </a:spcBef>
              <a:spcAft>
                <a:spcPct val="0"/>
              </a:spcAft>
              <a:defRPr>
                <a:solidFill>
                  <a:schemeClr val="tx1"/>
                </a:solidFill>
                <a:latin typeface="Times New Roman" pitchFamily="18" charset="0"/>
                <a:cs typeface="Arial" charset="0"/>
              </a:defRPr>
            </a:lvl9pPr>
          </a:lstStyle>
          <a:p>
            <a:pPr algn="just" rtl="1" eaLnBrk="1" hangingPunct="1">
              <a:lnSpc>
                <a:spcPct val="120000"/>
              </a:lnSpc>
              <a:spcBef>
                <a:spcPct val="20000"/>
              </a:spcBef>
            </a:pPr>
            <a:r>
              <a:rPr lang="ar-EG" altLang="en-US" b="1" dirty="0" smtClean="0">
                <a:latin typeface="Arial" charset="0"/>
              </a:rPr>
              <a:t>رسائل مكتوبة (خطابات او بريد الكترونى او تقارير او وسائل تواصل اجتماعى </a:t>
            </a:r>
            <a:r>
              <a:rPr lang="en-US" altLang="en-US" b="1" dirty="0" smtClean="0">
                <a:latin typeface="Arial" charset="0"/>
              </a:rPr>
              <a:t>)</a:t>
            </a:r>
            <a:r>
              <a:rPr lang="ar-EG" altLang="en-US" b="1" dirty="0" smtClean="0">
                <a:latin typeface="Arial" charset="0"/>
              </a:rPr>
              <a:t>فيس بوك او واتس اب - تويتر  الخ )</a:t>
            </a:r>
          </a:p>
        </p:txBody>
      </p:sp>
      <p:sp>
        <p:nvSpPr>
          <p:cNvPr id="5" name="Rectangle 5"/>
          <p:cNvSpPr>
            <a:spLocks noChangeArrowheads="1"/>
          </p:cNvSpPr>
          <p:nvPr/>
        </p:nvSpPr>
        <p:spPr bwMode="auto">
          <a:xfrm>
            <a:off x="300750" y="4770139"/>
            <a:ext cx="8533111" cy="3942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Times New Roman" pitchFamily="18" charset="0"/>
                <a:cs typeface="Arial" charset="0"/>
              </a:defRPr>
            </a:lvl1pPr>
            <a:lvl2pPr marL="742950" indent="-285750" eaLnBrk="0" hangingPunct="0">
              <a:defRPr>
                <a:solidFill>
                  <a:schemeClr val="tx1"/>
                </a:solidFill>
                <a:latin typeface="Times New Roman" pitchFamily="18" charset="0"/>
                <a:cs typeface="Arial" charset="0"/>
              </a:defRPr>
            </a:lvl2pPr>
            <a:lvl3pPr marL="1143000" indent="-228600" eaLnBrk="0" hangingPunct="0">
              <a:defRPr>
                <a:solidFill>
                  <a:schemeClr val="tx1"/>
                </a:solidFill>
                <a:latin typeface="Times New Roman" pitchFamily="18" charset="0"/>
                <a:cs typeface="Arial" charset="0"/>
              </a:defRPr>
            </a:lvl3pPr>
            <a:lvl4pPr marL="1600200" indent="-228600" eaLnBrk="0" hangingPunct="0">
              <a:defRPr>
                <a:solidFill>
                  <a:schemeClr val="tx1"/>
                </a:solidFill>
                <a:latin typeface="Times New Roman" pitchFamily="18" charset="0"/>
                <a:cs typeface="Arial" charset="0"/>
              </a:defRPr>
            </a:lvl4pPr>
            <a:lvl5pPr marL="2057400" indent="-228600" eaLnBrk="0" hangingPunct="0">
              <a:defRPr>
                <a:solidFill>
                  <a:schemeClr val="tx1"/>
                </a:solidFill>
                <a:latin typeface="Times New Roman" pitchFamily="18" charset="0"/>
                <a:cs typeface="Arial" charset="0"/>
              </a:defRPr>
            </a:lvl5pPr>
            <a:lvl6pPr marL="2514600" indent="-228600" algn="r" rtl="1" eaLnBrk="0" fontAlgn="base" hangingPunct="0">
              <a:spcBef>
                <a:spcPct val="0"/>
              </a:spcBef>
              <a:spcAft>
                <a:spcPct val="0"/>
              </a:spcAft>
              <a:defRPr>
                <a:solidFill>
                  <a:schemeClr val="tx1"/>
                </a:solidFill>
                <a:latin typeface="Times New Roman" pitchFamily="18" charset="0"/>
                <a:cs typeface="Arial" charset="0"/>
              </a:defRPr>
            </a:lvl6pPr>
            <a:lvl7pPr marL="2971800" indent="-228600" algn="r" rtl="1" eaLnBrk="0" fontAlgn="base" hangingPunct="0">
              <a:spcBef>
                <a:spcPct val="0"/>
              </a:spcBef>
              <a:spcAft>
                <a:spcPct val="0"/>
              </a:spcAft>
              <a:defRPr>
                <a:solidFill>
                  <a:schemeClr val="tx1"/>
                </a:solidFill>
                <a:latin typeface="Times New Roman" pitchFamily="18" charset="0"/>
                <a:cs typeface="Arial" charset="0"/>
              </a:defRPr>
            </a:lvl7pPr>
            <a:lvl8pPr marL="3429000" indent="-228600" algn="r" rtl="1" eaLnBrk="0" fontAlgn="base" hangingPunct="0">
              <a:spcBef>
                <a:spcPct val="0"/>
              </a:spcBef>
              <a:spcAft>
                <a:spcPct val="0"/>
              </a:spcAft>
              <a:defRPr>
                <a:solidFill>
                  <a:schemeClr val="tx1"/>
                </a:solidFill>
                <a:latin typeface="Times New Roman" pitchFamily="18" charset="0"/>
                <a:cs typeface="Arial" charset="0"/>
              </a:defRPr>
            </a:lvl8pPr>
            <a:lvl9pPr marL="3886200" indent="-228600" algn="r" rtl="1" eaLnBrk="0" fontAlgn="base" hangingPunct="0">
              <a:spcBef>
                <a:spcPct val="0"/>
              </a:spcBef>
              <a:spcAft>
                <a:spcPct val="0"/>
              </a:spcAft>
              <a:defRPr>
                <a:solidFill>
                  <a:schemeClr val="tx1"/>
                </a:solidFill>
                <a:latin typeface="Times New Roman" pitchFamily="18" charset="0"/>
                <a:cs typeface="Arial" charset="0"/>
              </a:defRPr>
            </a:lvl9pPr>
          </a:lstStyle>
          <a:p>
            <a:pPr algn="just" rtl="1" eaLnBrk="1" hangingPunct="1">
              <a:lnSpc>
                <a:spcPct val="120000"/>
              </a:lnSpc>
              <a:spcBef>
                <a:spcPct val="20000"/>
              </a:spcBef>
            </a:pPr>
            <a:r>
              <a:rPr lang="ar-EG" altLang="en-US" b="1" dirty="0" smtClean="0">
                <a:latin typeface="Arial" charset="0"/>
              </a:rPr>
              <a:t>كل وسيلة من الوسائل السابقة لها نقاط ضعف ونقاط قوة  </a:t>
            </a:r>
            <a:r>
              <a:rPr lang="ar-EG" altLang="en-US" b="1" dirty="0" smtClean="0">
                <a:latin typeface="Arial" charset="0"/>
              </a:rPr>
              <a:t>اختيار الوسيلة حسب ملائمتها للهدف وطبيعه الرسالة </a:t>
            </a:r>
            <a:endParaRPr lang="ar-EG" altLang="en-US" b="1" dirty="0" smtClean="0">
              <a:latin typeface="Arial" charset="0"/>
            </a:endParaRPr>
          </a:p>
        </p:txBody>
      </p:sp>
      <p:sp>
        <p:nvSpPr>
          <p:cNvPr id="6" name="Rectangle 5"/>
          <p:cNvSpPr>
            <a:spLocks noChangeArrowheads="1"/>
          </p:cNvSpPr>
          <p:nvPr/>
        </p:nvSpPr>
        <p:spPr bwMode="auto">
          <a:xfrm>
            <a:off x="777806" y="5813521"/>
            <a:ext cx="8128375"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Times New Roman" pitchFamily="18" charset="0"/>
                <a:cs typeface="Arial" charset="0"/>
              </a:defRPr>
            </a:lvl1pPr>
            <a:lvl2pPr marL="742950" indent="-285750" eaLnBrk="0" hangingPunct="0">
              <a:defRPr>
                <a:solidFill>
                  <a:schemeClr val="tx1"/>
                </a:solidFill>
                <a:latin typeface="Times New Roman" pitchFamily="18" charset="0"/>
                <a:cs typeface="Arial" charset="0"/>
              </a:defRPr>
            </a:lvl2pPr>
            <a:lvl3pPr marL="1143000" indent="-228600" eaLnBrk="0" hangingPunct="0">
              <a:defRPr>
                <a:solidFill>
                  <a:schemeClr val="tx1"/>
                </a:solidFill>
                <a:latin typeface="Times New Roman" pitchFamily="18" charset="0"/>
                <a:cs typeface="Arial" charset="0"/>
              </a:defRPr>
            </a:lvl3pPr>
            <a:lvl4pPr marL="1600200" indent="-228600" eaLnBrk="0" hangingPunct="0">
              <a:defRPr>
                <a:solidFill>
                  <a:schemeClr val="tx1"/>
                </a:solidFill>
                <a:latin typeface="Times New Roman" pitchFamily="18" charset="0"/>
                <a:cs typeface="Arial" charset="0"/>
              </a:defRPr>
            </a:lvl4pPr>
            <a:lvl5pPr marL="2057400" indent="-228600" eaLnBrk="0" hangingPunct="0">
              <a:defRPr>
                <a:solidFill>
                  <a:schemeClr val="tx1"/>
                </a:solidFill>
                <a:latin typeface="Times New Roman" pitchFamily="18" charset="0"/>
                <a:cs typeface="Arial" charset="0"/>
              </a:defRPr>
            </a:lvl5pPr>
            <a:lvl6pPr marL="2514600" indent="-228600" algn="r" rtl="1" eaLnBrk="0" fontAlgn="base" hangingPunct="0">
              <a:spcBef>
                <a:spcPct val="0"/>
              </a:spcBef>
              <a:spcAft>
                <a:spcPct val="0"/>
              </a:spcAft>
              <a:defRPr>
                <a:solidFill>
                  <a:schemeClr val="tx1"/>
                </a:solidFill>
                <a:latin typeface="Times New Roman" pitchFamily="18" charset="0"/>
                <a:cs typeface="Arial" charset="0"/>
              </a:defRPr>
            </a:lvl6pPr>
            <a:lvl7pPr marL="2971800" indent="-228600" algn="r" rtl="1" eaLnBrk="0" fontAlgn="base" hangingPunct="0">
              <a:spcBef>
                <a:spcPct val="0"/>
              </a:spcBef>
              <a:spcAft>
                <a:spcPct val="0"/>
              </a:spcAft>
              <a:defRPr>
                <a:solidFill>
                  <a:schemeClr val="tx1"/>
                </a:solidFill>
                <a:latin typeface="Times New Roman" pitchFamily="18" charset="0"/>
                <a:cs typeface="Arial" charset="0"/>
              </a:defRPr>
            </a:lvl7pPr>
            <a:lvl8pPr marL="3429000" indent="-228600" algn="r" rtl="1" eaLnBrk="0" fontAlgn="base" hangingPunct="0">
              <a:spcBef>
                <a:spcPct val="0"/>
              </a:spcBef>
              <a:spcAft>
                <a:spcPct val="0"/>
              </a:spcAft>
              <a:defRPr>
                <a:solidFill>
                  <a:schemeClr val="tx1"/>
                </a:solidFill>
                <a:latin typeface="Times New Roman" pitchFamily="18" charset="0"/>
                <a:cs typeface="Arial" charset="0"/>
              </a:defRPr>
            </a:lvl8pPr>
            <a:lvl9pPr marL="3886200" indent="-228600" algn="r" rtl="1" eaLnBrk="0" fontAlgn="base" hangingPunct="0">
              <a:spcBef>
                <a:spcPct val="0"/>
              </a:spcBef>
              <a:spcAft>
                <a:spcPct val="0"/>
              </a:spcAft>
              <a:defRPr>
                <a:solidFill>
                  <a:schemeClr val="tx1"/>
                </a:solidFill>
                <a:latin typeface="Times New Roman" pitchFamily="18" charset="0"/>
                <a:cs typeface="Arial" charset="0"/>
              </a:defRPr>
            </a:lvl9pPr>
          </a:lstStyle>
          <a:p>
            <a:pPr algn="just" rtl="1" eaLnBrk="1" hangingPunct="1">
              <a:lnSpc>
                <a:spcPct val="120000"/>
              </a:lnSpc>
              <a:spcBef>
                <a:spcPct val="20000"/>
              </a:spcBef>
            </a:pPr>
            <a:r>
              <a:rPr lang="ar-EG" altLang="en-US" sz="2000" b="1" dirty="0" smtClean="0">
                <a:latin typeface="Arial" charset="0"/>
              </a:rPr>
              <a:t>من غير الائق انتقاد الناس عن طريق البريد الالكترونى او ان تعطى قائمة طويلة من التوجيهات لفظيا لطالب او موظف مما قد يتسبب فى ضياع الرسالة وعدم تحقيق الهدف</a:t>
            </a:r>
          </a:p>
        </p:txBody>
      </p:sp>
      <p:sp>
        <p:nvSpPr>
          <p:cNvPr id="2" name="Rectangle 1"/>
          <p:cNvSpPr/>
          <p:nvPr/>
        </p:nvSpPr>
        <p:spPr>
          <a:xfrm>
            <a:off x="565164" y="792886"/>
            <a:ext cx="3448206" cy="400110"/>
          </a:xfrm>
          <a:prstGeom prst="rect">
            <a:avLst/>
          </a:prstGeom>
        </p:spPr>
        <p:txBody>
          <a:bodyPr wrap="square">
            <a:spAutoFit/>
          </a:bodyPr>
          <a:lstStyle/>
          <a:p>
            <a:r>
              <a:rPr lang="en-US" sz="2000" b="1" dirty="0"/>
              <a:t>Channel or medium</a:t>
            </a:r>
          </a:p>
        </p:txBody>
      </p:sp>
      <p:sp>
        <p:nvSpPr>
          <p:cNvPr id="7" name="Rectangle 6"/>
          <p:cNvSpPr/>
          <p:nvPr/>
        </p:nvSpPr>
        <p:spPr>
          <a:xfrm>
            <a:off x="801668" y="2669723"/>
            <a:ext cx="6963346" cy="646331"/>
          </a:xfrm>
          <a:prstGeom prst="rect">
            <a:avLst/>
          </a:prstGeom>
        </p:spPr>
        <p:txBody>
          <a:bodyPr wrap="square">
            <a:spAutoFit/>
          </a:bodyPr>
          <a:lstStyle/>
          <a:p>
            <a:r>
              <a:rPr lang="en-US" b="1" dirty="0" smtClean="0"/>
              <a:t>Written </a:t>
            </a:r>
            <a:r>
              <a:rPr lang="en-US" b="1" dirty="0"/>
              <a:t>messages (letters, email, reports, or social media) (Facebook or WhatsApp - Twitter etc.)</a:t>
            </a:r>
          </a:p>
        </p:txBody>
      </p:sp>
      <p:sp>
        <p:nvSpPr>
          <p:cNvPr id="8" name="Rectangle 7"/>
          <p:cNvSpPr/>
          <p:nvPr/>
        </p:nvSpPr>
        <p:spPr>
          <a:xfrm>
            <a:off x="157814" y="4057401"/>
            <a:ext cx="8676047" cy="646331"/>
          </a:xfrm>
          <a:prstGeom prst="rect">
            <a:avLst/>
          </a:prstGeom>
        </p:spPr>
        <p:txBody>
          <a:bodyPr wrap="square">
            <a:spAutoFit/>
          </a:bodyPr>
          <a:lstStyle/>
          <a:p>
            <a:r>
              <a:rPr lang="en-US" b="1" dirty="0"/>
              <a:t>Each of the above methods has weaknesses and </a:t>
            </a:r>
            <a:r>
              <a:rPr lang="en-US" b="1" dirty="0" smtClean="0"/>
              <a:t>strengths</a:t>
            </a:r>
            <a:r>
              <a:rPr lang="en-US" b="1" dirty="0" smtClean="0"/>
              <a:t>. </a:t>
            </a:r>
            <a:r>
              <a:rPr lang="en-US" b="1" dirty="0" smtClean="0"/>
              <a:t>Choose </a:t>
            </a:r>
            <a:r>
              <a:rPr lang="en-US" b="1" dirty="0"/>
              <a:t>the method according to its suitability and the nature of the message</a:t>
            </a:r>
          </a:p>
        </p:txBody>
      </p:sp>
      <p:sp>
        <p:nvSpPr>
          <p:cNvPr id="9" name="Rectangle 8"/>
          <p:cNvSpPr/>
          <p:nvPr/>
        </p:nvSpPr>
        <p:spPr>
          <a:xfrm>
            <a:off x="160272" y="5165377"/>
            <a:ext cx="8821891" cy="646331"/>
          </a:xfrm>
          <a:prstGeom prst="rect">
            <a:avLst/>
          </a:prstGeom>
        </p:spPr>
        <p:txBody>
          <a:bodyPr wrap="square">
            <a:spAutoFit/>
          </a:bodyPr>
          <a:lstStyle/>
          <a:p>
            <a:r>
              <a:rPr lang="en-US" b="1" dirty="0"/>
              <a:t>It is not desirable to criticize people by e-mail or to give a long list of directions verbally to a student or employee, which may cause the message to be lost and the goal not achieved.</a:t>
            </a:r>
          </a:p>
        </p:txBody>
      </p:sp>
      <p:sp>
        <p:nvSpPr>
          <p:cNvPr id="10" name="AutoShape 2" descr="Image result for ؤاشىىثم هى ؤخةةعلا=ىهؤشفهخىس"/>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 name="Rectangle 10"/>
          <p:cNvSpPr/>
          <p:nvPr/>
        </p:nvSpPr>
        <p:spPr>
          <a:xfrm>
            <a:off x="121162" y="1316241"/>
            <a:ext cx="1940724" cy="369332"/>
          </a:xfrm>
          <a:prstGeom prst="rect">
            <a:avLst/>
          </a:prstGeom>
        </p:spPr>
        <p:txBody>
          <a:bodyPr wrap="none">
            <a:spAutoFit/>
          </a:bodyPr>
          <a:lstStyle/>
          <a:p>
            <a:r>
              <a:rPr lang="en-US" b="1" dirty="0"/>
              <a:t>Types of </a:t>
            </a:r>
            <a:r>
              <a:rPr lang="ar-EG" b="1" dirty="0"/>
              <a:t> </a:t>
            </a:r>
            <a:r>
              <a:rPr lang="en-US" b="1" dirty="0" smtClean="0"/>
              <a:t>channels</a:t>
            </a:r>
            <a:endParaRPr lang="en-US" b="1" dirty="0"/>
          </a:p>
        </p:txBody>
      </p:sp>
      <p:sp>
        <p:nvSpPr>
          <p:cNvPr id="12" name="Rectangle 11"/>
          <p:cNvSpPr/>
          <p:nvPr/>
        </p:nvSpPr>
        <p:spPr>
          <a:xfrm>
            <a:off x="770432" y="1752600"/>
            <a:ext cx="4133952" cy="369332"/>
          </a:xfrm>
          <a:prstGeom prst="rect">
            <a:avLst/>
          </a:prstGeom>
        </p:spPr>
        <p:txBody>
          <a:bodyPr wrap="none">
            <a:spAutoFit/>
          </a:bodyPr>
          <a:lstStyle/>
          <a:p>
            <a:r>
              <a:rPr lang="en-US" b="1" dirty="0"/>
              <a:t>Verbal communication (direct interviews)</a:t>
            </a:r>
          </a:p>
        </p:txBody>
      </p:sp>
      <p:sp>
        <p:nvSpPr>
          <p:cNvPr id="13" name="Rectangle 12"/>
          <p:cNvSpPr/>
          <p:nvPr/>
        </p:nvSpPr>
        <p:spPr>
          <a:xfrm>
            <a:off x="777806" y="2139707"/>
            <a:ext cx="1786964" cy="369332"/>
          </a:xfrm>
          <a:prstGeom prst="rect">
            <a:avLst/>
          </a:prstGeom>
        </p:spPr>
        <p:txBody>
          <a:bodyPr wrap="none">
            <a:spAutoFit/>
          </a:bodyPr>
          <a:lstStyle/>
          <a:p>
            <a:r>
              <a:rPr lang="en-US" b="1" dirty="0"/>
              <a:t>Video interviews</a:t>
            </a:r>
          </a:p>
        </p:txBody>
      </p:sp>
      <p:sp>
        <p:nvSpPr>
          <p:cNvPr id="14" name="Rectangle 13"/>
          <p:cNvSpPr/>
          <p:nvPr/>
        </p:nvSpPr>
        <p:spPr>
          <a:xfrm>
            <a:off x="7236637" y="1364355"/>
            <a:ext cx="1287532" cy="394210"/>
          </a:xfrm>
          <a:prstGeom prst="rect">
            <a:avLst/>
          </a:prstGeom>
        </p:spPr>
        <p:txBody>
          <a:bodyPr wrap="none">
            <a:spAutoFit/>
          </a:bodyPr>
          <a:lstStyle/>
          <a:p>
            <a:pPr algn="just" rtl="1">
              <a:lnSpc>
                <a:spcPct val="120000"/>
              </a:lnSpc>
              <a:spcBef>
                <a:spcPct val="20000"/>
              </a:spcBef>
            </a:pPr>
            <a:r>
              <a:rPr lang="ar-EG" altLang="en-US" b="1" dirty="0">
                <a:latin typeface="Arial" charset="0"/>
              </a:rPr>
              <a:t>انواع </a:t>
            </a:r>
            <a:r>
              <a:rPr lang="ar-EG" altLang="en-US" b="1" dirty="0" smtClean="0">
                <a:latin typeface="Arial" charset="0"/>
              </a:rPr>
              <a:t>ا</a:t>
            </a:r>
            <a:r>
              <a:rPr lang="ar-EG" altLang="en-US" b="1" dirty="0" smtClean="0">
                <a:latin typeface="Arial" charset="0"/>
              </a:rPr>
              <a:t>لقنوات</a:t>
            </a:r>
            <a:r>
              <a:rPr lang="ar-EG" altLang="en-US" b="1" dirty="0" smtClean="0">
                <a:latin typeface="Arial" charset="0"/>
              </a:rPr>
              <a:t> </a:t>
            </a:r>
            <a:endParaRPr lang="ar-EG" altLang="en-US" b="1" dirty="0">
              <a:latin typeface="Arial" charset="0"/>
            </a:endParaRPr>
          </a:p>
        </p:txBody>
      </p:sp>
      <p:sp>
        <p:nvSpPr>
          <p:cNvPr id="15" name="Rectangle 14"/>
          <p:cNvSpPr/>
          <p:nvPr/>
        </p:nvSpPr>
        <p:spPr>
          <a:xfrm>
            <a:off x="5361765" y="1724900"/>
            <a:ext cx="2518638" cy="424732"/>
          </a:xfrm>
          <a:prstGeom prst="rect">
            <a:avLst/>
          </a:prstGeom>
        </p:spPr>
        <p:txBody>
          <a:bodyPr wrap="none">
            <a:spAutoFit/>
          </a:bodyPr>
          <a:lstStyle/>
          <a:p>
            <a:pPr algn="just" rtl="1">
              <a:lnSpc>
                <a:spcPct val="120000"/>
              </a:lnSpc>
              <a:spcBef>
                <a:spcPct val="20000"/>
              </a:spcBef>
            </a:pPr>
            <a:r>
              <a:rPr lang="ar-EG" altLang="en-US" b="1" dirty="0">
                <a:latin typeface="Arial" charset="0"/>
              </a:rPr>
              <a:t>اتصال لفظى (مقابلات مباشرة )</a:t>
            </a:r>
          </a:p>
        </p:txBody>
      </p:sp>
      <p:sp>
        <p:nvSpPr>
          <p:cNvPr id="16" name="Rectangle 15"/>
          <p:cNvSpPr/>
          <p:nvPr/>
        </p:nvSpPr>
        <p:spPr>
          <a:xfrm>
            <a:off x="6342819" y="2139707"/>
            <a:ext cx="1459054" cy="394210"/>
          </a:xfrm>
          <a:prstGeom prst="rect">
            <a:avLst/>
          </a:prstGeom>
        </p:spPr>
        <p:txBody>
          <a:bodyPr wrap="none">
            <a:spAutoFit/>
          </a:bodyPr>
          <a:lstStyle/>
          <a:p>
            <a:pPr algn="just" rtl="1">
              <a:lnSpc>
                <a:spcPct val="120000"/>
              </a:lnSpc>
              <a:spcBef>
                <a:spcPct val="20000"/>
              </a:spcBef>
            </a:pPr>
            <a:r>
              <a:rPr lang="ar-EG" altLang="en-US" b="1" dirty="0" smtClean="0">
                <a:latin typeface="Arial" charset="0"/>
              </a:rPr>
              <a:t>مؤتمرات الفيديو </a:t>
            </a:r>
            <a:endParaRPr lang="ar-EG" altLang="en-US" b="1" dirty="0">
              <a:latin typeface="Arial" charset="0"/>
            </a:endParaRPr>
          </a:p>
        </p:txBody>
      </p:sp>
      <p:sp>
        <p:nvSpPr>
          <p:cNvPr id="17" name="Rectangle 4"/>
          <p:cNvSpPr>
            <a:spLocks noGrp="1" noChangeArrowheads="1"/>
          </p:cNvSpPr>
          <p:nvPr>
            <p:ph type="title"/>
          </p:nvPr>
        </p:nvSpPr>
        <p:spPr bwMode="auto">
          <a:xfrm>
            <a:off x="5935654" y="177544"/>
            <a:ext cx="2915264" cy="479425"/>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noAutofit/>
          </a:bodyPr>
          <a:lstStyle/>
          <a:p>
            <a:pPr algn="r" eaLnBrk="1" hangingPunct="1"/>
            <a:r>
              <a:rPr lang="ar-SA" altLang="en-US" sz="2000" b="1" dirty="0" smtClean="0"/>
              <a:t>ا</a:t>
            </a:r>
            <a:r>
              <a:rPr lang="ar-EG" altLang="en-US" sz="2000" b="1" dirty="0" smtClean="0"/>
              <a:t>لصفات التى يجب توافرها فى كل عنصر من عناصر الرسالة </a:t>
            </a:r>
            <a:endParaRPr lang="en-GB" altLang="en-US" sz="2000" b="1" dirty="0" smtClean="0"/>
          </a:p>
        </p:txBody>
      </p:sp>
      <p:sp>
        <p:nvSpPr>
          <p:cNvPr id="18" name="Rectangle 17"/>
          <p:cNvSpPr/>
          <p:nvPr/>
        </p:nvSpPr>
        <p:spPr>
          <a:xfrm>
            <a:off x="263803" y="25670"/>
            <a:ext cx="3730625" cy="707886"/>
          </a:xfrm>
          <a:prstGeom prst="rect">
            <a:avLst/>
          </a:prstGeom>
        </p:spPr>
        <p:txBody>
          <a:bodyPr wrap="square">
            <a:spAutoFit/>
          </a:bodyPr>
          <a:lstStyle/>
          <a:p>
            <a:r>
              <a:rPr lang="en-US" sz="2000" b="1" dirty="0"/>
              <a:t>The qualities that must be met in each element of the message</a:t>
            </a:r>
          </a:p>
        </p:txBody>
      </p:sp>
    </p:spTree>
    <p:extLst>
      <p:ext uri="{BB962C8B-B14F-4D97-AF65-F5344CB8AC3E}">
        <p14:creationId xmlns:p14="http://schemas.microsoft.com/office/powerpoint/2010/main" val="3460749888"/>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iterate type="lt">
                                    <p:tmAbs val="150"/>
                                  </p:iterate>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iterate type="lt">
                                    <p:tmAbs val="150"/>
                                  </p:iterate>
                                  <p:childTnLst>
                                    <p:set>
                                      <p:cBhvr>
                                        <p:cTn id="10" dur="1" fill="hold">
                                          <p:stCondLst>
                                            <p:cond delay="0"/>
                                          </p:stCondLst>
                                        </p:cTn>
                                        <p:tgtEl>
                                          <p:spTgt spid="1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iterate type="lt">
                                    <p:tmAbs val="150"/>
                                  </p:iterate>
                                  <p:childTnLst>
                                    <p:set>
                                      <p:cBhvr>
                                        <p:cTn id="14" dur="1" fill="hold">
                                          <p:stCondLst>
                                            <p:cond delay="0"/>
                                          </p:stCondLst>
                                        </p:cTn>
                                        <p:tgtEl>
                                          <p:spTgt spid="1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iterate type="lt">
                                    <p:tmAbs val="150"/>
                                  </p:iterate>
                                  <p:childTnLst>
                                    <p:set>
                                      <p:cBhvr>
                                        <p:cTn id="18" dur="1" fill="hold">
                                          <p:stCondLst>
                                            <p:cond delay="0"/>
                                          </p:stCondLst>
                                        </p:cTn>
                                        <p:tgtEl>
                                          <p:spTgt spid="1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iterate type="lt">
                                    <p:tmAbs val="150"/>
                                  </p:iterate>
                                  <p:childTnLst>
                                    <p:set>
                                      <p:cBhvr>
                                        <p:cTn id="22" dur="1" fill="hold">
                                          <p:stCondLst>
                                            <p:cond delay="0"/>
                                          </p:stCondLst>
                                        </p:cTn>
                                        <p:tgtEl>
                                          <p:spTgt spid="1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iterate type="lt">
                                    <p:tmAbs val="150"/>
                                  </p:iterate>
                                  <p:childTnLst>
                                    <p:set>
                                      <p:cBhvr>
                                        <p:cTn id="26" dur="1" fill="hold">
                                          <p:stCondLst>
                                            <p:cond delay="0"/>
                                          </p:stCondLst>
                                        </p:cTn>
                                        <p:tgtEl>
                                          <p:spTgt spid="16"/>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iterate type="lt">
                                    <p:tmAbs val="150"/>
                                  </p:iterate>
                                  <p:childTnLst>
                                    <p:set>
                                      <p:cBhvr>
                                        <p:cTn id="30" dur="1" fill="hold">
                                          <p:stCondLst>
                                            <p:cond delay="0"/>
                                          </p:stCondLst>
                                        </p:cTn>
                                        <p:tgtEl>
                                          <p:spTgt spid="7"/>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iterate type="lt">
                                    <p:tmAbs val="150"/>
                                  </p:iterate>
                                  <p:childTnLst>
                                    <p:set>
                                      <p:cBhvr>
                                        <p:cTn id="34" dur="1" fill="hold">
                                          <p:stCondLst>
                                            <p:cond delay="0"/>
                                          </p:stCondLst>
                                        </p:cTn>
                                        <p:tgtEl>
                                          <p:spTgt spid="3"/>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iterate type="lt">
                                    <p:tmAbs val="150"/>
                                  </p:iterate>
                                  <p:childTnLst>
                                    <p:set>
                                      <p:cBhvr>
                                        <p:cTn id="38" dur="1" fill="hold">
                                          <p:stCondLst>
                                            <p:cond delay="0"/>
                                          </p:stCondLst>
                                        </p:cTn>
                                        <p:tgtEl>
                                          <p:spTgt spid="8"/>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iterate type="lt">
                                    <p:tmAbs val="150"/>
                                  </p:iterate>
                                  <p:childTnLst>
                                    <p:set>
                                      <p:cBhvr>
                                        <p:cTn id="42" dur="1" fill="hold">
                                          <p:stCondLst>
                                            <p:cond delay="0"/>
                                          </p:stCondLst>
                                        </p:cTn>
                                        <p:tgtEl>
                                          <p:spTgt spid="5"/>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iterate type="lt">
                                    <p:tmAbs val="150"/>
                                  </p:iterate>
                                  <p:childTnLst>
                                    <p:set>
                                      <p:cBhvr>
                                        <p:cTn id="46" dur="1" fill="hold">
                                          <p:stCondLst>
                                            <p:cond delay="0"/>
                                          </p:stCondLst>
                                        </p:cTn>
                                        <p:tgtEl>
                                          <p:spTgt spid="9"/>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iterate type="lt">
                                    <p:tmAbs val="150"/>
                                  </p:iterate>
                                  <p:childTnLst>
                                    <p:set>
                                      <p:cBhvr>
                                        <p:cTn id="5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P spid="6" grpId="0"/>
      <p:bldP spid="7" grpId="0"/>
      <p:bldP spid="8" grpId="0"/>
      <p:bldP spid="9" grpId="0"/>
      <p:bldP spid="11" grpId="0"/>
      <p:bldP spid="12" grpId="0"/>
      <p:bldP spid="13" grpId="0"/>
      <p:bldP spid="14" grpId="0"/>
      <p:bldP spid="15" grpId="0"/>
      <p:bldP spid="16"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4" name="Rectangle 5"/>
          <p:cNvSpPr>
            <a:spLocks noChangeArrowheads="1"/>
          </p:cNvSpPr>
          <p:nvPr/>
        </p:nvSpPr>
        <p:spPr bwMode="auto">
          <a:xfrm>
            <a:off x="5270515" y="1166828"/>
            <a:ext cx="3562350" cy="5618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Times New Roman" pitchFamily="18" charset="0"/>
                <a:cs typeface="Arial" charset="0"/>
              </a:defRPr>
            </a:lvl1pPr>
            <a:lvl2pPr marL="742950" indent="-285750" eaLnBrk="0" hangingPunct="0">
              <a:defRPr>
                <a:solidFill>
                  <a:schemeClr val="tx1"/>
                </a:solidFill>
                <a:latin typeface="Times New Roman" pitchFamily="18" charset="0"/>
                <a:cs typeface="Arial" charset="0"/>
              </a:defRPr>
            </a:lvl2pPr>
            <a:lvl3pPr marL="1143000" indent="-228600" eaLnBrk="0" hangingPunct="0">
              <a:defRPr>
                <a:solidFill>
                  <a:schemeClr val="tx1"/>
                </a:solidFill>
                <a:latin typeface="Times New Roman" pitchFamily="18" charset="0"/>
                <a:cs typeface="Arial" charset="0"/>
              </a:defRPr>
            </a:lvl3pPr>
            <a:lvl4pPr marL="1600200" indent="-228600" eaLnBrk="0" hangingPunct="0">
              <a:defRPr>
                <a:solidFill>
                  <a:schemeClr val="tx1"/>
                </a:solidFill>
                <a:latin typeface="Times New Roman" pitchFamily="18" charset="0"/>
                <a:cs typeface="Arial" charset="0"/>
              </a:defRPr>
            </a:lvl4pPr>
            <a:lvl5pPr marL="2057400" indent="-228600" eaLnBrk="0" hangingPunct="0">
              <a:defRPr>
                <a:solidFill>
                  <a:schemeClr val="tx1"/>
                </a:solidFill>
                <a:latin typeface="Times New Roman" pitchFamily="18" charset="0"/>
                <a:cs typeface="Arial" charset="0"/>
              </a:defRPr>
            </a:lvl5pPr>
            <a:lvl6pPr marL="2514600" indent="-228600" algn="r" rtl="1" eaLnBrk="0" fontAlgn="base" hangingPunct="0">
              <a:spcBef>
                <a:spcPct val="0"/>
              </a:spcBef>
              <a:spcAft>
                <a:spcPct val="0"/>
              </a:spcAft>
              <a:defRPr>
                <a:solidFill>
                  <a:schemeClr val="tx1"/>
                </a:solidFill>
                <a:latin typeface="Times New Roman" pitchFamily="18" charset="0"/>
                <a:cs typeface="Arial" charset="0"/>
              </a:defRPr>
            </a:lvl6pPr>
            <a:lvl7pPr marL="2971800" indent="-228600" algn="r" rtl="1" eaLnBrk="0" fontAlgn="base" hangingPunct="0">
              <a:spcBef>
                <a:spcPct val="0"/>
              </a:spcBef>
              <a:spcAft>
                <a:spcPct val="0"/>
              </a:spcAft>
              <a:defRPr>
                <a:solidFill>
                  <a:schemeClr val="tx1"/>
                </a:solidFill>
                <a:latin typeface="Times New Roman" pitchFamily="18" charset="0"/>
                <a:cs typeface="Arial" charset="0"/>
              </a:defRPr>
            </a:lvl7pPr>
            <a:lvl8pPr marL="3429000" indent="-228600" algn="r" rtl="1" eaLnBrk="0" fontAlgn="base" hangingPunct="0">
              <a:spcBef>
                <a:spcPct val="0"/>
              </a:spcBef>
              <a:spcAft>
                <a:spcPct val="0"/>
              </a:spcAft>
              <a:defRPr>
                <a:solidFill>
                  <a:schemeClr val="tx1"/>
                </a:solidFill>
                <a:latin typeface="Times New Roman" pitchFamily="18" charset="0"/>
                <a:cs typeface="Arial" charset="0"/>
              </a:defRPr>
            </a:lvl8pPr>
            <a:lvl9pPr marL="3886200" indent="-228600" algn="r" rtl="1" eaLnBrk="0" fontAlgn="base" hangingPunct="0">
              <a:spcBef>
                <a:spcPct val="0"/>
              </a:spcBef>
              <a:spcAft>
                <a:spcPct val="0"/>
              </a:spcAft>
              <a:defRPr>
                <a:solidFill>
                  <a:schemeClr val="tx1"/>
                </a:solidFill>
                <a:latin typeface="Times New Roman" pitchFamily="18" charset="0"/>
                <a:cs typeface="Arial" charset="0"/>
              </a:defRPr>
            </a:lvl9pPr>
          </a:lstStyle>
          <a:p>
            <a:pPr algn="just" rtl="1" eaLnBrk="1" hangingPunct="1">
              <a:lnSpc>
                <a:spcPct val="120000"/>
              </a:lnSpc>
              <a:spcBef>
                <a:spcPct val="20000"/>
              </a:spcBef>
            </a:pPr>
            <a:r>
              <a:rPr lang="ar-EG" altLang="en-US" sz="2800" b="1" dirty="0" smtClean="0">
                <a:latin typeface="Arial" charset="0"/>
              </a:rPr>
              <a:t>فك الرموز:</a:t>
            </a:r>
            <a:endParaRPr lang="en-GB" altLang="en-US" sz="2800" b="1" dirty="0">
              <a:latin typeface="Arial" charset="0"/>
            </a:endParaRPr>
          </a:p>
        </p:txBody>
      </p:sp>
      <p:sp>
        <p:nvSpPr>
          <p:cNvPr id="3" name="Rectangle 5"/>
          <p:cNvSpPr>
            <a:spLocks noChangeArrowheads="1"/>
          </p:cNvSpPr>
          <p:nvPr/>
        </p:nvSpPr>
        <p:spPr bwMode="auto">
          <a:xfrm>
            <a:off x="422787" y="4267200"/>
            <a:ext cx="8286750" cy="12618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Times New Roman" pitchFamily="18" charset="0"/>
                <a:cs typeface="Arial" charset="0"/>
              </a:defRPr>
            </a:lvl1pPr>
            <a:lvl2pPr marL="742950" indent="-285750" eaLnBrk="0" hangingPunct="0">
              <a:defRPr>
                <a:solidFill>
                  <a:schemeClr val="tx1"/>
                </a:solidFill>
                <a:latin typeface="Times New Roman" pitchFamily="18" charset="0"/>
                <a:cs typeface="Arial" charset="0"/>
              </a:defRPr>
            </a:lvl2pPr>
            <a:lvl3pPr marL="1143000" indent="-228600" eaLnBrk="0" hangingPunct="0">
              <a:defRPr>
                <a:solidFill>
                  <a:schemeClr val="tx1"/>
                </a:solidFill>
                <a:latin typeface="Times New Roman" pitchFamily="18" charset="0"/>
                <a:cs typeface="Arial" charset="0"/>
              </a:defRPr>
            </a:lvl3pPr>
            <a:lvl4pPr marL="1600200" indent="-228600" eaLnBrk="0" hangingPunct="0">
              <a:defRPr>
                <a:solidFill>
                  <a:schemeClr val="tx1"/>
                </a:solidFill>
                <a:latin typeface="Times New Roman" pitchFamily="18" charset="0"/>
                <a:cs typeface="Arial" charset="0"/>
              </a:defRPr>
            </a:lvl4pPr>
            <a:lvl5pPr marL="2057400" indent="-228600" eaLnBrk="0" hangingPunct="0">
              <a:defRPr>
                <a:solidFill>
                  <a:schemeClr val="tx1"/>
                </a:solidFill>
                <a:latin typeface="Times New Roman" pitchFamily="18" charset="0"/>
                <a:cs typeface="Arial" charset="0"/>
              </a:defRPr>
            </a:lvl5pPr>
            <a:lvl6pPr marL="2514600" indent="-228600" algn="r" rtl="1" eaLnBrk="0" fontAlgn="base" hangingPunct="0">
              <a:spcBef>
                <a:spcPct val="0"/>
              </a:spcBef>
              <a:spcAft>
                <a:spcPct val="0"/>
              </a:spcAft>
              <a:defRPr>
                <a:solidFill>
                  <a:schemeClr val="tx1"/>
                </a:solidFill>
                <a:latin typeface="Times New Roman" pitchFamily="18" charset="0"/>
                <a:cs typeface="Arial" charset="0"/>
              </a:defRPr>
            </a:lvl6pPr>
            <a:lvl7pPr marL="2971800" indent="-228600" algn="r" rtl="1" eaLnBrk="0" fontAlgn="base" hangingPunct="0">
              <a:spcBef>
                <a:spcPct val="0"/>
              </a:spcBef>
              <a:spcAft>
                <a:spcPct val="0"/>
              </a:spcAft>
              <a:defRPr>
                <a:solidFill>
                  <a:schemeClr val="tx1"/>
                </a:solidFill>
                <a:latin typeface="Times New Roman" pitchFamily="18" charset="0"/>
                <a:cs typeface="Arial" charset="0"/>
              </a:defRPr>
            </a:lvl7pPr>
            <a:lvl8pPr marL="3429000" indent="-228600" algn="r" rtl="1" eaLnBrk="0" fontAlgn="base" hangingPunct="0">
              <a:spcBef>
                <a:spcPct val="0"/>
              </a:spcBef>
              <a:spcAft>
                <a:spcPct val="0"/>
              </a:spcAft>
              <a:defRPr>
                <a:solidFill>
                  <a:schemeClr val="tx1"/>
                </a:solidFill>
                <a:latin typeface="Times New Roman" pitchFamily="18" charset="0"/>
                <a:cs typeface="Arial" charset="0"/>
              </a:defRPr>
            </a:lvl8pPr>
            <a:lvl9pPr marL="3886200" indent="-228600" algn="r" rtl="1" eaLnBrk="0" fontAlgn="base" hangingPunct="0">
              <a:spcBef>
                <a:spcPct val="0"/>
              </a:spcBef>
              <a:spcAft>
                <a:spcPct val="0"/>
              </a:spcAft>
              <a:defRPr>
                <a:solidFill>
                  <a:schemeClr val="tx1"/>
                </a:solidFill>
                <a:latin typeface="Times New Roman" pitchFamily="18" charset="0"/>
                <a:cs typeface="Arial" charset="0"/>
              </a:defRPr>
            </a:lvl9pPr>
          </a:lstStyle>
          <a:p>
            <a:pPr algn="just" rtl="1" eaLnBrk="1" hangingPunct="1">
              <a:lnSpc>
                <a:spcPct val="120000"/>
              </a:lnSpc>
              <a:spcBef>
                <a:spcPct val="20000"/>
              </a:spcBef>
            </a:pPr>
            <a:r>
              <a:rPr lang="ar-EG" altLang="en-US" sz="2000" b="1" dirty="0" smtClean="0">
                <a:latin typeface="Arial" charset="0"/>
              </a:rPr>
              <a:t>المطلوب توفير الظروف لكى يتم فك الترميز بشكل واضح وصحيح</a:t>
            </a:r>
          </a:p>
          <a:p>
            <a:pPr algn="just" rtl="1" eaLnBrk="1" hangingPunct="1">
              <a:lnSpc>
                <a:spcPct val="120000"/>
              </a:lnSpc>
              <a:spcBef>
                <a:spcPct val="20000"/>
              </a:spcBef>
            </a:pPr>
            <a:r>
              <a:rPr lang="ar-EG" altLang="en-US" sz="2000" b="1" dirty="0" smtClean="0">
                <a:latin typeface="Arial" charset="0"/>
              </a:rPr>
              <a:t>وقت كافى لقراءة الرسالة – الاستماع باهتمام – امداد معلومات اضافية لو تطلب الامر حت يتم الاطمئنان لفك الرسالة بشكل واضح وصحيح</a:t>
            </a:r>
            <a:endParaRPr lang="en-GB" altLang="en-US" sz="2000" b="1" dirty="0">
              <a:latin typeface="Arial" charset="0"/>
            </a:endParaRPr>
          </a:p>
        </p:txBody>
      </p:sp>
      <p:sp>
        <p:nvSpPr>
          <p:cNvPr id="2" name="Rectangle 1"/>
          <p:cNvSpPr/>
          <p:nvPr/>
        </p:nvSpPr>
        <p:spPr>
          <a:xfrm>
            <a:off x="924232" y="1217437"/>
            <a:ext cx="2209800" cy="523220"/>
          </a:xfrm>
          <a:prstGeom prst="rect">
            <a:avLst/>
          </a:prstGeom>
        </p:spPr>
        <p:txBody>
          <a:bodyPr wrap="square">
            <a:spAutoFit/>
          </a:bodyPr>
          <a:lstStyle/>
          <a:p>
            <a:r>
              <a:rPr lang="en-US" sz="2800" b="1" dirty="0"/>
              <a:t>Decode:</a:t>
            </a:r>
          </a:p>
        </p:txBody>
      </p:sp>
      <p:sp>
        <p:nvSpPr>
          <p:cNvPr id="5" name="Rectangle 4"/>
          <p:cNvSpPr/>
          <p:nvPr/>
        </p:nvSpPr>
        <p:spPr>
          <a:xfrm>
            <a:off x="152400" y="2819400"/>
            <a:ext cx="8763000" cy="1323439"/>
          </a:xfrm>
          <a:prstGeom prst="rect">
            <a:avLst/>
          </a:prstGeom>
        </p:spPr>
        <p:txBody>
          <a:bodyPr wrap="square">
            <a:spAutoFit/>
          </a:bodyPr>
          <a:lstStyle/>
          <a:p>
            <a:r>
              <a:rPr lang="en-US" sz="2000" b="1" dirty="0" smtClean="0"/>
              <a:t>The </a:t>
            </a:r>
            <a:r>
              <a:rPr lang="en-US" sz="2000" b="1" dirty="0"/>
              <a:t>conditions are required for the coding to be clearly and correctly decoded</a:t>
            </a:r>
          </a:p>
          <a:p>
            <a:r>
              <a:rPr lang="en-US" sz="2000" b="1" dirty="0"/>
              <a:t>Sufficient time to read the message - listen carefully - provide additional information if necessary until the reassurance is clear that the message is clear and correct</a:t>
            </a:r>
          </a:p>
        </p:txBody>
      </p:sp>
      <p:sp>
        <p:nvSpPr>
          <p:cNvPr id="6" name="Rectangle 5"/>
          <p:cNvSpPr/>
          <p:nvPr/>
        </p:nvSpPr>
        <p:spPr>
          <a:xfrm>
            <a:off x="498866" y="1752600"/>
            <a:ext cx="2903615" cy="400110"/>
          </a:xfrm>
          <a:prstGeom prst="rect">
            <a:avLst/>
          </a:prstGeom>
        </p:spPr>
        <p:txBody>
          <a:bodyPr wrap="none">
            <a:spAutoFit/>
          </a:bodyPr>
          <a:lstStyle/>
          <a:p>
            <a:r>
              <a:rPr lang="en-US" sz="2000" b="1" dirty="0"/>
              <a:t>Decode</a:t>
            </a:r>
            <a:r>
              <a:rPr lang="ar-EG" sz="2000" b="1" dirty="0"/>
              <a:t>  </a:t>
            </a:r>
            <a:r>
              <a:rPr lang="en-US" sz="2000" b="1" dirty="0"/>
              <a:t>is Important skill</a:t>
            </a:r>
          </a:p>
        </p:txBody>
      </p:sp>
      <p:sp>
        <p:nvSpPr>
          <p:cNvPr id="7" name="Rectangle 6"/>
          <p:cNvSpPr/>
          <p:nvPr/>
        </p:nvSpPr>
        <p:spPr>
          <a:xfrm>
            <a:off x="6736561" y="1752600"/>
            <a:ext cx="1965602" cy="424732"/>
          </a:xfrm>
          <a:prstGeom prst="rect">
            <a:avLst/>
          </a:prstGeom>
        </p:spPr>
        <p:txBody>
          <a:bodyPr wrap="none">
            <a:spAutoFit/>
          </a:bodyPr>
          <a:lstStyle/>
          <a:p>
            <a:pPr algn="just" rtl="1">
              <a:lnSpc>
                <a:spcPct val="120000"/>
              </a:lnSpc>
              <a:spcBef>
                <a:spcPct val="20000"/>
              </a:spcBef>
            </a:pPr>
            <a:r>
              <a:rPr lang="ar-EG" altLang="en-US" b="1" dirty="0">
                <a:latin typeface="Arial" charset="0"/>
              </a:rPr>
              <a:t>فك الرموز مهارة مهمة </a:t>
            </a:r>
          </a:p>
        </p:txBody>
      </p:sp>
      <p:sp>
        <p:nvSpPr>
          <p:cNvPr id="8" name="Rectangle 4"/>
          <p:cNvSpPr>
            <a:spLocks noGrp="1" noChangeArrowheads="1"/>
          </p:cNvSpPr>
          <p:nvPr>
            <p:ph type="title"/>
          </p:nvPr>
        </p:nvSpPr>
        <p:spPr bwMode="auto">
          <a:xfrm>
            <a:off x="6151542" y="152400"/>
            <a:ext cx="2915264" cy="479425"/>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noAutofit/>
          </a:bodyPr>
          <a:lstStyle/>
          <a:p>
            <a:pPr algn="r" eaLnBrk="1" hangingPunct="1"/>
            <a:r>
              <a:rPr lang="ar-SA" altLang="en-US" sz="2000" b="1" dirty="0" smtClean="0"/>
              <a:t>ا</a:t>
            </a:r>
            <a:r>
              <a:rPr lang="ar-EG" altLang="en-US" sz="2000" b="1" dirty="0" smtClean="0"/>
              <a:t>لصفات التى يجب توافرها فى كل عنصر من عناصر الرسالة </a:t>
            </a:r>
            <a:endParaRPr lang="en-GB" altLang="en-US" sz="2000" b="1" dirty="0" smtClean="0"/>
          </a:p>
        </p:txBody>
      </p:sp>
      <p:sp>
        <p:nvSpPr>
          <p:cNvPr id="9" name="Rectangle 8"/>
          <p:cNvSpPr/>
          <p:nvPr/>
        </p:nvSpPr>
        <p:spPr>
          <a:xfrm>
            <a:off x="163819" y="152400"/>
            <a:ext cx="3730625" cy="707886"/>
          </a:xfrm>
          <a:prstGeom prst="rect">
            <a:avLst/>
          </a:prstGeom>
        </p:spPr>
        <p:txBody>
          <a:bodyPr wrap="square">
            <a:spAutoFit/>
          </a:bodyPr>
          <a:lstStyle/>
          <a:p>
            <a:r>
              <a:rPr lang="en-US" sz="2000" b="1" dirty="0"/>
              <a:t>The qualities that must be met in each element of the message</a:t>
            </a:r>
          </a:p>
        </p:txBody>
      </p:sp>
    </p:spTree>
    <p:extLst>
      <p:ext uri="{BB962C8B-B14F-4D97-AF65-F5344CB8AC3E}">
        <p14:creationId xmlns:p14="http://schemas.microsoft.com/office/powerpoint/2010/main" val="1366091074"/>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iterate type="lt">
                                    <p:tmAbs val="150"/>
                                  </p:iterate>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iterate type="lt">
                                    <p:tmAbs val="150"/>
                                  </p:iterate>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iterate type="lt">
                                    <p:tmAbs val="150"/>
                                  </p:iterate>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iterate type="lt">
                                    <p:tmAbs val="150"/>
                                  </p:iterate>
                                  <p:childTnLst>
                                    <p:set>
                                      <p:cBhvr>
                                        <p:cTn id="18"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P spid="6" grpId="0"/>
      <p:bldP spid="7"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4" name="Rectangle 5"/>
          <p:cNvSpPr>
            <a:spLocks noChangeArrowheads="1"/>
          </p:cNvSpPr>
          <p:nvPr/>
        </p:nvSpPr>
        <p:spPr bwMode="auto">
          <a:xfrm>
            <a:off x="6934435" y="1223867"/>
            <a:ext cx="1809750" cy="6093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Times New Roman" pitchFamily="18" charset="0"/>
                <a:cs typeface="Arial" charset="0"/>
              </a:defRPr>
            </a:lvl1pPr>
            <a:lvl2pPr marL="742950" indent="-285750" eaLnBrk="0" hangingPunct="0">
              <a:defRPr>
                <a:solidFill>
                  <a:schemeClr val="tx1"/>
                </a:solidFill>
                <a:latin typeface="Times New Roman" pitchFamily="18" charset="0"/>
                <a:cs typeface="Arial" charset="0"/>
              </a:defRPr>
            </a:lvl2pPr>
            <a:lvl3pPr marL="1143000" indent="-228600" eaLnBrk="0" hangingPunct="0">
              <a:defRPr>
                <a:solidFill>
                  <a:schemeClr val="tx1"/>
                </a:solidFill>
                <a:latin typeface="Times New Roman" pitchFamily="18" charset="0"/>
                <a:cs typeface="Arial" charset="0"/>
              </a:defRPr>
            </a:lvl3pPr>
            <a:lvl4pPr marL="1600200" indent="-228600" eaLnBrk="0" hangingPunct="0">
              <a:defRPr>
                <a:solidFill>
                  <a:schemeClr val="tx1"/>
                </a:solidFill>
                <a:latin typeface="Times New Roman" pitchFamily="18" charset="0"/>
                <a:cs typeface="Arial" charset="0"/>
              </a:defRPr>
            </a:lvl4pPr>
            <a:lvl5pPr marL="2057400" indent="-228600" eaLnBrk="0" hangingPunct="0">
              <a:defRPr>
                <a:solidFill>
                  <a:schemeClr val="tx1"/>
                </a:solidFill>
                <a:latin typeface="Times New Roman" pitchFamily="18" charset="0"/>
                <a:cs typeface="Arial" charset="0"/>
              </a:defRPr>
            </a:lvl5pPr>
            <a:lvl6pPr marL="2514600" indent="-228600" algn="r" rtl="1" eaLnBrk="0" fontAlgn="base" hangingPunct="0">
              <a:spcBef>
                <a:spcPct val="0"/>
              </a:spcBef>
              <a:spcAft>
                <a:spcPct val="0"/>
              </a:spcAft>
              <a:defRPr>
                <a:solidFill>
                  <a:schemeClr val="tx1"/>
                </a:solidFill>
                <a:latin typeface="Times New Roman" pitchFamily="18" charset="0"/>
                <a:cs typeface="Arial" charset="0"/>
              </a:defRPr>
            </a:lvl6pPr>
            <a:lvl7pPr marL="2971800" indent="-228600" algn="r" rtl="1" eaLnBrk="0" fontAlgn="base" hangingPunct="0">
              <a:spcBef>
                <a:spcPct val="0"/>
              </a:spcBef>
              <a:spcAft>
                <a:spcPct val="0"/>
              </a:spcAft>
              <a:defRPr>
                <a:solidFill>
                  <a:schemeClr val="tx1"/>
                </a:solidFill>
                <a:latin typeface="Times New Roman" pitchFamily="18" charset="0"/>
                <a:cs typeface="Arial" charset="0"/>
              </a:defRPr>
            </a:lvl7pPr>
            <a:lvl8pPr marL="3429000" indent="-228600" algn="r" rtl="1" eaLnBrk="0" fontAlgn="base" hangingPunct="0">
              <a:spcBef>
                <a:spcPct val="0"/>
              </a:spcBef>
              <a:spcAft>
                <a:spcPct val="0"/>
              </a:spcAft>
              <a:defRPr>
                <a:solidFill>
                  <a:schemeClr val="tx1"/>
                </a:solidFill>
                <a:latin typeface="Times New Roman" pitchFamily="18" charset="0"/>
                <a:cs typeface="Arial" charset="0"/>
              </a:defRPr>
            </a:lvl8pPr>
            <a:lvl9pPr marL="3886200" indent="-228600" algn="r" rtl="1" eaLnBrk="0" fontAlgn="base" hangingPunct="0">
              <a:spcBef>
                <a:spcPct val="0"/>
              </a:spcBef>
              <a:spcAft>
                <a:spcPct val="0"/>
              </a:spcAft>
              <a:defRPr>
                <a:solidFill>
                  <a:schemeClr val="tx1"/>
                </a:solidFill>
                <a:latin typeface="Times New Roman" pitchFamily="18" charset="0"/>
                <a:cs typeface="Arial" charset="0"/>
              </a:defRPr>
            </a:lvl9pPr>
          </a:lstStyle>
          <a:p>
            <a:pPr algn="just" rtl="1" eaLnBrk="1" hangingPunct="1">
              <a:lnSpc>
                <a:spcPct val="120000"/>
              </a:lnSpc>
              <a:spcBef>
                <a:spcPct val="20000"/>
              </a:spcBef>
            </a:pPr>
            <a:r>
              <a:rPr lang="ar-EG" altLang="en-US" sz="2800" b="1" dirty="0" smtClean="0">
                <a:latin typeface="Arial" charset="0"/>
              </a:rPr>
              <a:t>المستقبل:</a:t>
            </a:r>
            <a:endParaRPr lang="en-GB" altLang="en-US" sz="2800" b="1" dirty="0">
              <a:latin typeface="Arial" charset="0"/>
            </a:endParaRPr>
          </a:p>
        </p:txBody>
      </p:sp>
      <p:sp>
        <p:nvSpPr>
          <p:cNvPr id="2" name="Rectangle 1"/>
          <p:cNvSpPr/>
          <p:nvPr/>
        </p:nvSpPr>
        <p:spPr>
          <a:xfrm>
            <a:off x="2276629" y="4038600"/>
            <a:ext cx="6400800" cy="830997"/>
          </a:xfrm>
          <a:prstGeom prst="rect">
            <a:avLst/>
          </a:prstGeom>
        </p:spPr>
        <p:txBody>
          <a:bodyPr wrap="square">
            <a:spAutoFit/>
          </a:bodyPr>
          <a:lstStyle/>
          <a:p>
            <a:pPr algn="just" rtl="1">
              <a:lnSpc>
                <a:spcPct val="120000"/>
              </a:lnSpc>
              <a:spcBef>
                <a:spcPct val="20000"/>
              </a:spcBef>
            </a:pPr>
            <a:r>
              <a:rPr lang="ar-EG" altLang="en-US" sz="2000" b="1" dirty="0" smtClean="0">
                <a:latin typeface="Arial" charset="0"/>
              </a:rPr>
              <a:t>كل </a:t>
            </a:r>
            <a:r>
              <a:rPr lang="ar-EG" altLang="en-US" sz="2000" b="1" dirty="0">
                <a:latin typeface="Arial" charset="0"/>
              </a:rPr>
              <a:t>فرد من المستهدفين لة افكار ومشاعر سوف تؤثر على عملية الاتصال وعلى فهمة لمضمون الرسالة واستجابتة لها</a:t>
            </a:r>
            <a:r>
              <a:rPr lang="ar-EG" altLang="en-US" sz="2000" b="1" dirty="0" smtClean="0">
                <a:latin typeface="Arial" charset="0"/>
              </a:rPr>
              <a:t>.</a:t>
            </a:r>
            <a:endParaRPr lang="ar-EG" altLang="en-US" sz="2000" b="1" dirty="0">
              <a:latin typeface="Arial" charset="0"/>
            </a:endParaRPr>
          </a:p>
        </p:txBody>
      </p:sp>
      <p:sp>
        <p:nvSpPr>
          <p:cNvPr id="3" name="Rectangle 2"/>
          <p:cNvSpPr/>
          <p:nvPr/>
        </p:nvSpPr>
        <p:spPr>
          <a:xfrm>
            <a:off x="300272" y="2819400"/>
            <a:ext cx="8443913" cy="1015663"/>
          </a:xfrm>
          <a:prstGeom prst="rect">
            <a:avLst/>
          </a:prstGeom>
        </p:spPr>
        <p:txBody>
          <a:bodyPr wrap="square">
            <a:spAutoFit/>
          </a:bodyPr>
          <a:lstStyle/>
          <a:p>
            <a:r>
              <a:rPr lang="en-US" sz="2000" b="1" dirty="0" smtClean="0"/>
              <a:t>Each </a:t>
            </a:r>
            <a:r>
              <a:rPr lang="en-US" sz="2000" b="1" dirty="0"/>
              <a:t>of the targeted individuals has ideas and feelings that will affect the communication process and an understanding of the content of the message and its response to it</a:t>
            </a:r>
            <a:r>
              <a:rPr lang="en-US" sz="2000" b="1" dirty="0" smtClean="0"/>
              <a:t>.</a:t>
            </a:r>
            <a:endParaRPr lang="en-US" sz="2000" b="1" dirty="0"/>
          </a:p>
        </p:txBody>
      </p:sp>
      <p:sp>
        <p:nvSpPr>
          <p:cNvPr id="5" name="Rectangle 4"/>
          <p:cNvSpPr/>
          <p:nvPr/>
        </p:nvSpPr>
        <p:spPr>
          <a:xfrm>
            <a:off x="385438" y="1371600"/>
            <a:ext cx="1377941" cy="461665"/>
          </a:xfrm>
          <a:prstGeom prst="rect">
            <a:avLst/>
          </a:prstGeom>
        </p:spPr>
        <p:txBody>
          <a:bodyPr wrap="none">
            <a:spAutoFit/>
          </a:bodyPr>
          <a:lstStyle/>
          <a:p>
            <a:r>
              <a:rPr lang="en-US" sz="2400" b="1" dirty="0"/>
              <a:t>Recipient</a:t>
            </a:r>
          </a:p>
        </p:txBody>
      </p:sp>
      <p:sp>
        <p:nvSpPr>
          <p:cNvPr id="6" name="Rectangle 5"/>
          <p:cNvSpPr/>
          <p:nvPr/>
        </p:nvSpPr>
        <p:spPr>
          <a:xfrm>
            <a:off x="5380824" y="2343413"/>
            <a:ext cx="3501280" cy="461665"/>
          </a:xfrm>
          <a:prstGeom prst="rect">
            <a:avLst/>
          </a:prstGeom>
        </p:spPr>
        <p:txBody>
          <a:bodyPr wrap="none">
            <a:spAutoFit/>
          </a:bodyPr>
          <a:lstStyle/>
          <a:p>
            <a:pPr algn="just" rtl="1">
              <a:lnSpc>
                <a:spcPct val="120000"/>
              </a:lnSpc>
              <a:spcBef>
                <a:spcPct val="20000"/>
              </a:spcBef>
            </a:pPr>
            <a:r>
              <a:rPr lang="ar-EG" altLang="en-US" sz="2000" b="1" dirty="0">
                <a:latin typeface="Arial" charset="0"/>
              </a:rPr>
              <a:t>عند وصول الرسالة الى المستهدفين بها </a:t>
            </a:r>
          </a:p>
        </p:txBody>
      </p:sp>
      <p:sp>
        <p:nvSpPr>
          <p:cNvPr id="7" name="Rectangle 6"/>
          <p:cNvSpPr/>
          <p:nvPr/>
        </p:nvSpPr>
        <p:spPr>
          <a:xfrm>
            <a:off x="311833" y="2406904"/>
            <a:ext cx="4097981" cy="400110"/>
          </a:xfrm>
          <a:prstGeom prst="rect">
            <a:avLst/>
          </a:prstGeom>
        </p:spPr>
        <p:txBody>
          <a:bodyPr wrap="none">
            <a:spAutoFit/>
          </a:bodyPr>
          <a:lstStyle/>
          <a:p>
            <a:r>
              <a:rPr lang="en-US" sz="2000" b="1" dirty="0"/>
              <a:t>When the message reaches its target</a:t>
            </a:r>
          </a:p>
        </p:txBody>
      </p:sp>
      <p:sp>
        <p:nvSpPr>
          <p:cNvPr id="8" name="Rectangle 7"/>
          <p:cNvSpPr/>
          <p:nvPr/>
        </p:nvSpPr>
        <p:spPr>
          <a:xfrm>
            <a:off x="346246" y="5311914"/>
            <a:ext cx="8535858" cy="707886"/>
          </a:xfrm>
          <a:prstGeom prst="rect">
            <a:avLst/>
          </a:prstGeom>
        </p:spPr>
        <p:txBody>
          <a:bodyPr wrap="square">
            <a:spAutoFit/>
          </a:bodyPr>
          <a:lstStyle/>
          <a:p>
            <a:r>
              <a:rPr lang="en-US" sz="2000" b="1" dirty="0"/>
              <a:t>The sender's knowledge of the future condition makes him behave successfully and appropriately and leads to successful communication</a:t>
            </a:r>
          </a:p>
        </p:txBody>
      </p:sp>
      <p:sp>
        <p:nvSpPr>
          <p:cNvPr id="9" name="Rectangle 8"/>
          <p:cNvSpPr/>
          <p:nvPr/>
        </p:nvSpPr>
        <p:spPr>
          <a:xfrm>
            <a:off x="385438" y="6019800"/>
            <a:ext cx="8525660" cy="461665"/>
          </a:xfrm>
          <a:prstGeom prst="rect">
            <a:avLst/>
          </a:prstGeom>
        </p:spPr>
        <p:txBody>
          <a:bodyPr wrap="square">
            <a:spAutoFit/>
          </a:bodyPr>
          <a:lstStyle/>
          <a:p>
            <a:pPr algn="just" rtl="1">
              <a:lnSpc>
                <a:spcPct val="120000"/>
              </a:lnSpc>
              <a:spcBef>
                <a:spcPct val="20000"/>
              </a:spcBef>
            </a:pPr>
            <a:r>
              <a:rPr lang="ar-EG" altLang="en-US" sz="2000" b="1" dirty="0">
                <a:latin typeface="Arial" charset="0"/>
              </a:rPr>
              <a:t>معرفة المرسل بحالة المستقبل تجعلة يتصرف بشكل ناجح ومناسب ويؤدى الى حدوث اتصال ناجح</a:t>
            </a:r>
          </a:p>
        </p:txBody>
      </p:sp>
      <p:sp>
        <p:nvSpPr>
          <p:cNvPr id="10" name="Rectangle 4"/>
          <p:cNvSpPr>
            <a:spLocks noGrp="1" noChangeArrowheads="1"/>
          </p:cNvSpPr>
          <p:nvPr>
            <p:ph type="title"/>
          </p:nvPr>
        </p:nvSpPr>
        <p:spPr bwMode="auto">
          <a:xfrm>
            <a:off x="5979826" y="312738"/>
            <a:ext cx="2915264" cy="479425"/>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noAutofit/>
          </a:bodyPr>
          <a:lstStyle/>
          <a:p>
            <a:pPr algn="r" eaLnBrk="1" hangingPunct="1"/>
            <a:r>
              <a:rPr lang="ar-SA" altLang="en-US" sz="2000" b="1" dirty="0" smtClean="0"/>
              <a:t>ا</a:t>
            </a:r>
            <a:r>
              <a:rPr lang="ar-EG" altLang="en-US" sz="2000" b="1" dirty="0" smtClean="0"/>
              <a:t>لصفات التى يجب توافرها فى كل عنصر من عناصر الرسالة </a:t>
            </a:r>
            <a:endParaRPr lang="en-GB" altLang="en-US" sz="2000" b="1" dirty="0" smtClean="0"/>
          </a:p>
        </p:txBody>
      </p:sp>
      <p:sp>
        <p:nvSpPr>
          <p:cNvPr id="11" name="Rectangle 10"/>
          <p:cNvSpPr/>
          <p:nvPr/>
        </p:nvSpPr>
        <p:spPr>
          <a:xfrm>
            <a:off x="307975" y="312737"/>
            <a:ext cx="3730625" cy="707886"/>
          </a:xfrm>
          <a:prstGeom prst="rect">
            <a:avLst/>
          </a:prstGeom>
        </p:spPr>
        <p:txBody>
          <a:bodyPr wrap="square">
            <a:spAutoFit/>
          </a:bodyPr>
          <a:lstStyle/>
          <a:p>
            <a:r>
              <a:rPr lang="en-US" sz="2000" b="1" dirty="0"/>
              <a:t>The qualities that must be met in each element of the message</a:t>
            </a:r>
          </a:p>
        </p:txBody>
      </p:sp>
    </p:spTree>
    <p:extLst>
      <p:ext uri="{BB962C8B-B14F-4D97-AF65-F5344CB8AC3E}">
        <p14:creationId xmlns:p14="http://schemas.microsoft.com/office/powerpoint/2010/main" val="2431766618"/>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iterate type="lt">
                                    <p:tmAbs val="150"/>
                                  </p:iterate>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iterate type="lt">
                                    <p:tmAbs val="150"/>
                                  </p:iterate>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iterate type="lt">
                                    <p:tmAbs val="150"/>
                                  </p:iterate>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iterate type="lt">
                                    <p:tmAbs val="150"/>
                                  </p:iterate>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iterate type="lt">
                                    <p:tmAbs val="150"/>
                                  </p:iterate>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iterate type="lt">
                                    <p:tmAbs val="150"/>
                                  </p:iterate>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6" grpId="0"/>
      <p:bldP spid="7" grpId="0"/>
      <p:bldP spid="8" grpId="0"/>
      <p:bldP spid="9"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4" name="Rectangle 5"/>
          <p:cNvSpPr>
            <a:spLocks noChangeArrowheads="1"/>
          </p:cNvSpPr>
          <p:nvPr/>
        </p:nvSpPr>
        <p:spPr bwMode="auto">
          <a:xfrm>
            <a:off x="6449958" y="1371600"/>
            <a:ext cx="2438400" cy="6093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Times New Roman" pitchFamily="18" charset="0"/>
                <a:cs typeface="Arial" charset="0"/>
              </a:defRPr>
            </a:lvl1pPr>
            <a:lvl2pPr marL="742950" indent="-285750" eaLnBrk="0" hangingPunct="0">
              <a:defRPr>
                <a:solidFill>
                  <a:schemeClr val="tx1"/>
                </a:solidFill>
                <a:latin typeface="Times New Roman" pitchFamily="18" charset="0"/>
                <a:cs typeface="Arial" charset="0"/>
              </a:defRPr>
            </a:lvl2pPr>
            <a:lvl3pPr marL="1143000" indent="-228600" eaLnBrk="0" hangingPunct="0">
              <a:defRPr>
                <a:solidFill>
                  <a:schemeClr val="tx1"/>
                </a:solidFill>
                <a:latin typeface="Times New Roman" pitchFamily="18" charset="0"/>
                <a:cs typeface="Arial" charset="0"/>
              </a:defRPr>
            </a:lvl3pPr>
            <a:lvl4pPr marL="1600200" indent="-228600" eaLnBrk="0" hangingPunct="0">
              <a:defRPr>
                <a:solidFill>
                  <a:schemeClr val="tx1"/>
                </a:solidFill>
                <a:latin typeface="Times New Roman" pitchFamily="18" charset="0"/>
                <a:cs typeface="Arial" charset="0"/>
              </a:defRPr>
            </a:lvl4pPr>
            <a:lvl5pPr marL="2057400" indent="-228600" eaLnBrk="0" hangingPunct="0">
              <a:defRPr>
                <a:solidFill>
                  <a:schemeClr val="tx1"/>
                </a:solidFill>
                <a:latin typeface="Times New Roman" pitchFamily="18" charset="0"/>
                <a:cs typeface="Arial" charset="0"/>
              </a:defRPr>
            </a:lvl5pPr>
            <a:lvl6pPr marL="2514600" indent="-228600" algn="r" rtl="1" eaLnBrk="0" fontAlgn="base" hangingPunct="0">
              <a:spcBef>
                <a:spcPct val="0"/>
              </a:spcBef>
              <a:spcAft>
                <a:spcPct val="0"/>
              </a:spcAft>
              <a:defRPr>
                <a:solidFill>
                  <a:schemeClr val="tx1"/>
                </a:solidFill>
                <a:latin typeface="Times New Roman" pitchFamily="18" charset="0"/>
                <a:cs typeface="Arial" charset="0"/>
              </a:defRPr>
            </a:lvl6pPr>
            <a:lvl7pPr marL="2971800" indent="-228600" algn="r" rtl="1" eaLnBrk="0" fontAlgn="base" hangingPunct="0">
              <a:spcBef>
                <a:spcPct val="0"/>
              </a:spcBef>
              <a:spcAft>
                <a:spcPct val="0"/>
              </a:spcAft>
              <a:defRPr>
                <a:solidFill>
                  <a:schemeClr val="tx1"/>
                </a:solidFill>
                <a:latin typeface="Times New Roman" pitchFamily="18" charset="0"/>
                <a:cs typeface="Arial" charset="0"/>
              </a:defRPr>
            </a:lvl7pPr>
            <a:lvl8pPr marL="3429000" indent="-228600" algn="r" rtl="1" eaLnBrk="0" fontAlgn="base" hangingPunct="0">
              <a:spcBef>
                <a:spcPct val="0"/>
              </a:spcBef>
              <a:spcAft>
                <a:spcPct val="0"/>
              </a:spcAft>
              <a:defRPr>
                <a:solidFill>
                  <a:schemeClr val="tx1"/>
                </a:solidFill>
                <a:latin typeface="Times New Roman" pitchFamily="18" charset="0"/>
                <a:cs typeface="Arial" charset="0"/>
              </a:defRPr>
            </a:lvl8pPr>
            <a:lvl9pPr marL="3886200" indent="-228600" algn="r" rtl="1" eaLnBrk="0" fontAlgn="base" hangingPunct="0">
              <a:spcBef>
                <a:spcPct val="0"/>
              </a:spcBef>
              <a:spcAft>
                <a:spcPct val="0"/>
              </a:spcAft>
              <a:defRPr>
                <a:solidFill>
                  <a:schemeClr val="tx1"/>
                </a:solidFill>
                <a:latin typeface="Times New Roman" pitchFamily="18" charset="0"/>
                <a:cs typeface="Arial" charset="0"/>
              </a:defRPr>
            </a:lvl9pPr>
          </a:lstStyle>
          <a:p>
            <a:pPr algn="just" rtl="1" eaLnBrk="1" hangingPunct="1">
              <a:lnSpc>
                <a:spcPct val="120000"/>
              </a:lnSpc>
              <a:spcBef>
                <a:spcPct val="20000"/>
              </a:spcBef>
            </a:pPr>
            <a:r>
              <a:rPr lang="ar-EG" altLang="en-US" sz="2800" b="1" dirty="0" smtClean="0">
                <a:latin typeface="Arial" charset="0"/>
              </a:rPr>
              <a:t>التغ</a:t>
            </a:r>
            <a:r>
              <a:rPr lang="ar-EG" altLang="en-US" sz="2800" b="1" dirty="0">
                <a:latin typeface="Arial" charset="0"/>
              </a:rPr>
              <a:t>ي</a:t>
            </a:r>
            <a:r>
              <a:rPr lang="ar-EG" altLang="en-US" sz="2800" b="1" dirty="0" smtClean="0">
                <a:latin typeface="Arial" charset="0"/>
              </a:rPr>
              <a:t>ذة الراجعه :</a:t>
            </a:r>
            <a:endParaRPr lang="en-GB" altLang="en-US" sz="2800" b="1" dirty="0">
              <a:latin typeface="Arial" charset="0"/>
            </a:endParaRPr>
          </a:p>
        </p:txBody>
      </p:sp>
      <p:sp>
        <p:nvSpPr>
          <p:cNvPr id="3" name="Rectangle 2"/>
          <p:cNvSpPr/>
          <p:nvPr/>
        </p:nvSpPr>
        <p:spPr>
          <a:xfrm>
            <a:off x="494070" y="5479453"/>
            <a:ext cx="8394288" cy="830997"/>
          </a:xfrm>
          <a:prstGeom prst="rect">
            <a:avLst/>
          </a:prstGeom>
        </p:spPr>
        <p:txBody>
          <a:bodyPr wrap="square">
            <a:spAutoFit/>
          </a:bodyPr>
          <a:lstStyle/>
          <a:p>
            <a:pPr algn="just" rtl="1">
              <a:lnSpc>
                <a:spcPct val="120000"/>
              </a:lnSpc>
              <a:spcBef>
                <a:spcPct val="20000"/>
              </a:spcBef>
            </a:pPr>
            <a:r>
              <a:rPr lang="ar-EG" altLang="en-US" sz="2000" b="1" dirty="0" smtClean="0">
                <a:latin typeface="Arial" charset="0"/>
              </a:rPr>
              <a:t>التغذية الراجعة هى الشىء الوحيد الذى يؤكد فهم الرسالة المقصودة من عدمة وتقدم للراسل الفرصة لازالة سوء الفهم او اللبس فى فهم الرسالة فى حال حدوثة مما يتيح الفرصة لازالتة.</a:t>
            </a:r>
            <a:endParaRPr lang="ar-EG" altLang="en-US" sz="2000" b="1" dirty="0">
              <a:latin typeface="Arial" charset="0"/>
            </a:endParaRPr>
          </a:p>
        </p:txBody>
      </p:sp>
      <p:sp>
        <p:nvSpPr>
          <p:cNvPr id="2" name="Rectangle 1"/>
          <p:cNvSpPr/>
          <p:nvPr/>
        </p:nvSpPr>
        <p:spPr>
          <a:xfrm>
            <a:off x="216773" y="2286000"/>
            <a:ext cx="8428704" cy="646331"/>
          </a:xfrm>
          <a:prstGeom prst="rect">
            <a:avLst/>
          </a:prstGeom>
        </p:spPr>
        <p:txBody>
          <a:bodyPr wrap="square">
            <a:spAutoFit/>
          </a:bodyPr>
          <a:lstStyle/>
          <a:p>
            <a:r>
              <a:rPr lang="en-US" b="1" dirty="0" smtClean="0"/>
              <a:t>The </a:t>
            </a:r>
            <a:r>
              <a:rPr lang="en-US" b="1" dirty="0"/>
              <a:t>recipient of the message will provide the sender with a revised review, whether verbal or </a:t>
            </a:r>
            <a:r>
              <a:rPr lang="en-US" b="1" dirty="0" smtClean="0"/>
              <a:t>not</a:t>
            </a:r>
            <a:endParaRPr lang="en-US" b="1" dirty="0"/>
          </a:p>
        </p:txBody>
      </p:sp>
      <p:sp>
        <p:nvSpPr>
          <p:cNvPr id="5" name="Rectangle 4"/>
          <p:cNvSpPr/>
          <p:nvPr/>
        </p:nvSpPr>
        <p:spPr>
          <a:xfrm>
            <a:off x="251186" y="1344007"/>
            <a:ext cx="1676400" cy="400110"/>
          </a:xfrm>
          <a:prstGeom prst="rect">
            <a:avLst/>
          </a:prstGeom>
        </p:spPr>
        <p:txBody>
          <a:bodyPr wrap="square">
            <a:spAutoFit/>
          </a:bodyPr>
          <a:lstStyle/>
          <a:p>
            <a:r>
              <a:rPr lang="en-US" sz="2000" b="1" dirty="0"/>
              <a:t>Feedback:</a:t>
            </a:r>
          </a:p>
        </p:txBody>
      </p:sp>
      <p:sp>
        <p:nvSpPr>
          <p:cNvPr id="6" name="Rectangle 5"/>
          <p:cNvSpPr/>
          <p:nvPr/>
        </p:nvSpPr>
        <p:spPr>
          <a:xfrm>
            <a:off x="216773" y="3962400"/>
            <a:ext cx="8605373" cy="1323439"/>
          </a:xfrm>
          <a:prstGeom prst="rect">
            <a:avLst/>
          </a:prstGeom>
        </p:spPr>
        <p:txBody>
          <a:bodyPr wrap="square">
            <a:spAutoFit/>
          </a:bodyPr>
          <a:lstStyle/>
          <a:p>
            <a:r>
              <a:rPr lang="en-US" sz="2000" b="1" dirty="0"/>
              <a:t>Feedback is the only thing that confirms the understanding of the intended message from lack and provides the reporter with the opportunity to eliminate misunderstanding or confusion in understanding the message in the event that it occurs which provides the opportunity to remove it.</a:t>
            </a:r>
          </a:p>
        </p:txBody>
      </p:sp>
      <p:sp>
        <p:nvSpPr>
          <p:cNvPr id="7" name="Rectangle 6"/>
          <p:cNvSpPr/>
          <p:nvPr/>
        </p:nvSpPr>
        <p:spPr>
          <a:xfrm>
            <a:off x="2158180" y="3276600"/>
            <a:ext cx="6575632" cy="424732"/>
          </a:xfrm>
          <a:prstGeom prst="rect">
            <a:avLst/>
          </a:prstGeom>
        </p:spPr>
        <p:txBody>
          <a:bodyPr wrap="square">
            <a:spAutoFit/>
          </a:bodyPr>
          <a:lstStyle/>
          <a:p>
            <a:pPr algn="just" rtl="1">
              <a:lnSpc>
                <a:spcPct val="120000"/>
              </a:lnSpc>
              <a:spcBef>
                <a:spcPct val="20000"/>
              </a:spcBef>
            </a:pPr>
            <a:r>
              <a:rPr lang="ar-EG" altLang="en-US" b="1" dirty="0">
                <a:latin typeface="Arial" charset="0"/>
              </a:rPr>
              <a:t>مستقبل الرسالة سوف يزود المرسل بتغدية راجعه سواء لفظية او غير لفظية </a:t>
            </a:r>
          </a:p>
        </p:txBody>
      </p:sp>
      <p:sp>
        <p:nvSpPr>
          <p:cNvPr id="8" name="Rectangle 4"/>
          <p:cNvSpPr>
            <a:spLocks noGrp="1" noChangeArrowheads="1"/>
          </p:cNvSpPr>
          <p:nvPr>
            <p:ph type="title"/>
          </p:nvPr>
        </p:nvSpPr>
        <p:spPr bwMode="auto">
          <a:xfrm>
            <a:off x="5979826" y="312738"/>
            <a:ext cx="2915264" cy="479425"/>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noAutofit/>
          </a:bodyPr>
          <a:lstStyle/>
          <a:p>
            <a:pPr algn="r" eaLnBrk="1" hangingPunct="1"/>
            <a:r>
              <a:rPr lang="ar-SA" altLang="en-US" sz="2000" b="1" dirty="0" smtClean="0"/>
              <a:t>ا</a:t>
            </a:r>
            <a:r>
              <a:rPr lang="ar-EG" altLang="en-US" sz="2000" b="1" dirty="0" smtClean="0"/>
              <a:t>لصفات التى يجب توافرها فى كل عنصر من عناصر الرسالة </a:t>
            </a:r>
            <a:endParaRPr lang="en-GB" altLang="en-US" sz="2000" b="1" dirty="0" smtClean="0"/>
          </a:p>
        </p:txBody>
      </p:sp>
      <p:sp>
        <p:nvSpPr>
          <p:cNvPr id="9" name="Rectangle 8"/>
          <p:cNvSpPr/>
          <p:nvPr/>
        </p:nvSpPr>
        <p:spPr>
          <a:xfrm>
            <a:off x="307975" y="312737"/>
            <a:ext cx="3730625" cy="707886"/>
          </a:xfrm>
          <a:prstGeom prst="rect">
            <a:avLst/>
          </a:prstGeom>
        </p:spPr>
        <p:txBody>
          <a:bodyPr wrap="square">
            <a:spAutoFit/>
          </a:bodyPr>
          <a:lstStyle/>
          <a:p>
            <a:r>
              <a:rPr lang="en-US" sz="2000" b="1" dirty="0"/>
              <a:t>The qualities that must be met in each element of the message</a:t>
            </a:r>
          </a:p>
        </p:txBody>
      </p:sp>
    </p:spTree>
    <p:extLst>
      <p:ext uri="{BB962C8B-B14F-4D97-AF65-F5344CB8AC3E}">
        <p14:creationId xmlns:p14="http://schemas.microsoft.com/office/powerpoint/2010/main" val="3215895094"/>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iterate type="lt">
                                    <p:tmAbs val="150"/>
                                  </p:iterate>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iterate type="lt">
                                    <p:tmAbs val="150"/>
                                  </p:iterate>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iterate type="lt">
                                    <p:tmAbs val="150"/>
                                  </p:iterate>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iterate type="lt">
                                    <p:tmAbs val="150"/>
                                  </p:iterate>
                                  <p:childTnLst>
                                    <p:set>
                                      <p:cBhvr>
                                        <p:cTn id="18"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2" grpId="0"/>
      <p:bldP spid="6" grpId="0"/>
      <p:bldP spid="7" grpId="0"/>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4" name="Rectangle 5"/>
          <p:cNvSpPr>
            <a:spLocks noChangeArrowheads="1"/>
          </p:cNvSpPr>
          <p:nvPr/>
        </p:nvSpPr>
        <p:spPr bwMode="auto">
          <a:xfrm>
            <a:off x="7079434" y="1332417"/>
            <a:ext cx="1490706" cy="6093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Times New Roman" pitchFamily="18" charset="0"/>
                <a:cs typeface="Arial" charset="0"/>
              </a:defRPr>
            </a:lvl1pPr>
            <a:lvl2pPr marL="742950" indent="-285750" eaLnBrk="0" hangingPunct="0">
              <a:defRPr>
                <a:solidFill>
                  <a:schemeClr val="tx1"/>
                </a:solidFill>
                <a:latin typeface="Times New Roman" pitchFamily="18" charset="0"/>
                <a:cs typeface="Arial" charset="0"/>
              </a:defRPr>
            </a:lvl2pPr>
            <a:lvl3pPr marL="1143000" indent="-228600" eaLnBrk="0" hangingPunct="0">
              <a:defRPr>
                <a:solidFill>
                  <a:schemeClr val="tx1"/>
                </a:solidFill>
                <a:latin typeface="Times New Roman" pitchFamily="18" charset="0"/>
                <a:cs typeface="Arial" charset="0"/>
              </a:defRPr>
            </a:lvl3pPr>
            <a:lvl4pPr marL="1600200" indent="-228600" eaLnBrk="0" hangingPunct="0">
              <a:defRPr>
                <a:solidFill>
                  <a:schemeClr val="tx1"/>
                </a:solidFill>
                <a:latin typeface="Times New Roman" pitchFamily="18" charset="0"/>
                <a:cs typeface="Arial" charset="0"/>
              </a:defRPr>
            </a:lvl4pPr>
            <a:lvl5pPr marL="2057400" indent="-228600" eaLnBrk="0" hangingPunct="0">
              <a:defRPr>
                <a:solidFill>
                  <a:schemeClr val="tx1"/>
                </a:solidFill>
                <a:latin typeface="Times New Roman" pitchFamily="18" charset="0"/>
                <a:cs typeface="Arial" charset="0"/>
              </a:defRPr>
            </a:lvl5pPr>
            <a:lvl6pPr marL="2514600" indent="-228600" algn="r" rtl="1" eaLnBrk="0" fontAlgn="base" hangingPunct="0">
              <a:spcBef>
                <a:spcPct val="0"/>
              </a:spcBef>
              <a:spcAft>
                <a:spcPct val="0"/>
              </a:spcAft>
              <a:defRPr>
                <a:solidFill>
                  <a:schemeClr val="tx1"/>
                </a:solidFill>
                <a:latin typeface="Times New Roman" pitchFamily="18" charset="0"/>
                <a:cs typeface="Arial" charset="0"/>
              </a:defRPr>
            </a:lvl6pPr>
            <a:lvl7pPr marL="2971800" indent="-228600" algn="r" rtl="1" eaLnBrk="0" fontAlgn="base" hangingPunct="0">
              <a:spcBef>
                <a:spcPct val="0"/>
              </a:spcBef>
              <a:spcAft>
                <a:spcPct val="0"/>
              </a:spcAft>
              <a:defRPr>
                <a:solidFill>
                  <a:schemeClr val="tx1"/>
                </a:solidFill>
                <a:latin typeface="Times New Roman" pitchFamily="18" charset="0"/>
                <a:cs typeface="Arial" charset="0"/>
              </a:defRPr>
            </a:lvl7pPr>
            <a:lvl8pPr marL="3429000" indent="-228600" algn="r" rtl="1" eaLnBrk="0" fontAlgn="base" hangingPunct="0">
              <a:spcBef>
                <a:spcPct val="0"/>
              </a:spcBef>
              <a:spcAft>
                <a:spcPct val="0"/>
              </a:spcAft>
              <a:defRPr>
                <a:solidFill>
                  <a:schemeClr val="tx1"/>
                </a:solidFill>
                <a:latin typeface="Times New Roman" pitchFamily="18" charset="0"/>
                <a:cs typeface="Arial" charset="0"/>
              </a:defRPr>
            </a:lvl8pPr>
            <a:lvl9pPr marL="3886200" indent="-228600" algn="r" rtl="1" eaLnBrk="0" fontAlgn="base" hangingPunct="0">
              <a:spcBef>
                <a:spcPct val="0"/>
              </a:spcBef>
              <a:spcAft>
                <a:spcPct val="0"/>
              </a:spcAft>
              <a:defRPr>
                <a:solidFill>
                  <a:schemeClr val="tx1"/>
                </a:solidFill>
                <a:latin typeface="Times New Roman" pitchFamily="18" charset="0"/>
                <a:cs typeface="Arial" charset="0"/>
              </a:defRPr>
            </a:lvl9pPr>
          </a:lstStyle>
          <a:p>
            <a:pPr algn="just" rtl="1" eaLnBrk="1" hangingPunct="1">
              <a:lnSpc>
                <a:spcPct val="120000"/>
              </a:lnSpc>
              <a:spcBef>
                <a:spcPct val="20000"/>
              </a:spcBef>
            </a:pPr>
            <a:r>
              <a:rPr lang="ar-EG" altLang="en-US" sz="2800" b="1" dirty="0" smtClean="0">
                <a:latin typeface="Arial" charset="0"/>
              </a:rPr>
              <a:t>السياق :</a:t>
            </a:r>
            <a:endParaRPr lang="en-GB" altLang="en-US" sz="2800" b="1" dirty="0">
              <a:latin typeface="Arial" charset="0"/>
            </a:endParaRPr>
          </a:p>
        </p:txBody>
      </p:sp>
      <p:sp>
        <p:nvSpPr>
          <p:cNvPr id="3" name="Rectangle 2"/>
          <p:cNvSpPr/>
          <p:nvPr/>
        </p:nvSpPr>
        <p:spPr>
          <a:xfrm>
            <a:off x="2210158" y="3222031"/>
            <a:ext cx="6324600" cy="535531"/>
          </a:xfrm>
          <a:prstGeom prst="rect">
            <a:avLst/>
          </a:prstGeom>
        </p:spPr>
        <p:txBody>
          <a:bodyPr wrap="square">
            <a:spAutoFit/>
          </a:bodyPr>
          <a:lstStyle/>
          <a:p>
            <a:pPr algn="just" rtl="1">
              <a:lnSpc>
                <a:spcPct val="120000"/>
              </a:lnSpc>
              <a:spcBef>
                <a:spcPct val="20000"/>
              </a:spcBef>
            </a:pPr>
            <a:r>
              <a:rPr lang="ar-EG" altLang="en-US" sz="2400" b="1" dirty="0" smtClean="0">
                <a:latin typeface="Arial" charset="0"/>
              </a:rPr>
              <a:t>هو الموقف الذى يتم فية توصيل الرسالة </a:t>
            </a:r>
          </a:p>
        </p:txBody>
      </p:sp>
      <p:sp>
        <p:nvSpPr>
          <p:cNvPr id="2" name="Rectangle 1"/>
          <p:cNvSpPr/>
          <p:nvPr/>
        </p:nvSpPr>
        <p:spPr>
          <a:xfrm>
            <a:off x="347706" y="4191000"/>
            <a:ext cx="8458200" cy="830997"/>
          </a:xfrm>
          <a:prstGeom prst="rect">
            <a:avLst/>
          </a:prstGeom>
        </p:spPr>
        <p:txBody>
          <a:bodyPr wrap="square">
            <a:spAutoFit/>
          </a:bodyPr>
          <a:lstStyle/>
          <a:p>
            <a:r>
              <a:rPr lang="en-US" sz="2400" b="1" dirty="0" smtClean="0"/>
              <a:t>Meaning </a:t>
            </a:r>
            <a:r>
              <a:rPr lang="en-US" sz="2400" b="1" dirty="0"/>
              <a:t>is the surrounding environment or local national or global culture</a:t>
            </a:r>
          </a:p>
        </p:txBody>
      </p:sp>
      <p:sp>
        <p:nvSpPr>
          <p:cNvPr id="5" name="Rectangle 4"/>
          <p:cNvSpPr/>
          <p:nvPr/>
        </p:nvSpPr>
        <p:spPr>
          <a:xfrm>
            <a:off x="685800" y="1548501"/>
            <a:ext cx="1332160" cy="461665"/>
          </a:xfrm>
          <a:prstGeom prst="rect">
            <a:avLst/>
          </a:prstGeom>
        </p:spPr>
        <p:txBody>
          <a:bodyPr wrap="none">
            <a:spAutoFit/>
          </a:bodyPr>
          <a:lstStyle/>
          <a:p>
            <a:r>
              <a:rPr lang="en-US" sz="2400" b="1" dirty="0"/>
              <a:t>Context :</a:t>
            </a:r>
          </a:p>
        </p:txBody>
      </p:sp>
      <p:sp>
        <p:nvSpPr>
          <p:cNvPr id="6" name="Rectangle 5"/>
          <p:cNvSpPr/>
          <p:nvPr/>
        </p:nvSpPr>
        <p:spPr>
          <a:xfrm>
            <a:off x="252412" y="2297364"/>
            <a:ext cx="7572375" cy="461665"/>
          </a:xfrm>
          <a:prstGeom prst="rect">
            <a:avLst/>
          </a:prstGeom>
        </p:spPr>
        <p:txBody>
          <a:bodyPr wrap="square">
            <a:spAutoFit/>
          </a:bodyPr>
          <a:lstStyle/>
          <a:p>
            <a:r>
              <a:rPr lang="en-US" sz="2400" b="1" dirty="0"/>
              <a:t>It is the enviro condition in which the message is delivered</a:t>
            </a:r>
          </a:p>
        </p:txBody>
      </p:sp>
      <p:sp>
        <p:nvSpPr>
          <p:cNvPr id="7" name="Rectangle 6"/>
          <p:cNvSpPr/>
          <p:nvPr/>
        </p:nvSpPr>
        <p:spPr>
          <a:xfrm>
            <a:off x="705465" y="5218634"/>
            <a:ext cx="7848600" cy="535531"/>
          </a:xfrm>
          <a:prstGeom prst="rect">
            <a:avLst/>
          </a:prstGeom>
        </p:spPr>
        <p:txBody>
          <a:bodyPr wrap="square">
            <a:spAutoFit/>
          </a:bodyPr>
          <a:lstStyle/>
          <a:p>
            <a:pPr algn="just" rtl="1">
              <a:lnSpc>
                <a:spcPct val="120000"/>
              </a:lnSpc>
              <a:spcBef>
                <a:spcPct val="20000"/>
              </a:spcBef>
            </a:pPr>
            <a:r>
              <a:rPr lang="ar-EG" altLang="en-US" sz="2400" b="1" dirty="0">
                <a:latin typeface="Arial" charset="0"/>
              </a:rPr>
              <a:t>بمعنى هو البيئة المحيطة او الثقافة المحلية القومية او العالمية  </a:t>
            </a:r>
          </a:p>
        </p:txBody>
      </p:sp>
      <p:sp>
        <p:nvSpPr>
          <p:cNvPr id="8" name="Rectangle 4"/>
          <p:cNvSpPr>
            <a:spLocks noGrp="1" noChangeArrowheads="1"/>
          </p:cNvSpPr>
          <p:nvPr>
            <p:ph type="title"/>
          </p:nvPr>
        </p:nvSpPr>
        <p:spPr bwMode="auto">
          <a:xfrm>
            <a:off x="5979826" y="312738"/>
            <a:ext cx="2915264" cy="479425"/>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noAutofit/>
          </a:bodyPr>
          <a:lstStyle/>
          <a:p>
            <a:pPr algn="r" eaLnBrk="1" hangingPunct="1"/>
            <a:r>
              <a:rPr lang="ar-SA" altLang="en-US" sz="2000" b="1" dirty="0" smtClean="0"/>
              <a:t>ا</a:t>
            </a:r>
            <a:r>
              <a:rPr lang="ar-EG" altLang="en-US" sz="2000" b="1" dirty="0" smtClean="0"/>
              <a:t>لصفات التى يجب توافرها فى كل عنصر من عناصر الرسالة </a:t>
            </a:r>
            <a:endParaRPr lang="en-GB" altLang="en-US" sz="2000" b="1" dirty="0" smtClean="0"/>
          </a:p>
        </p:txBody>
      </p:sp>
      <p:sp>
        <p:nvSpPr>
          <p:cNvPr id="9" name="Rectangle 8"/>
          <p:cNvSpPr/>
          <p:nvPr/>
        </p:nvSpPr>
        <p:spPr>
          <a:xfrm>
            <a:off x="307975" y="312737"/>
            <a:ext cx="3730625" cy="707886"/>
          </a:xfrm>
          <a:prstGeom prst="rect">
            <a:avLst/>
          </a:prstGeom>
        </p:spPr>
        <p:txBody>
          <a:bodyPr wrap="square">
            <a:spAutoFit/>
          </a:bodyPr>
          <a:lstStyle/>
          <a:p>
            <a:r>
              <a:rPr lang="en-US" sz="2000" b="1" dirty="0"/>
              <a:t>The qualities that must be met in each element of the message</a:t>
            </a:r>
          </a:p>
        </p:txBody>
      </p:sp>
    </p:spTree>
    <p:extLst>
      <p:ext uri="{BB962C8B-B14F-4D97-AF65-F5344CB8AC3E}">
        <p14:creationId xmlns:p14="http://schemas.microsoft.com/office/powerpoint/2010/main" val="2997253064"/>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iterate type="lt">
                                    <p:tmAbs val="150"/>
                                  </p:iterate>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iterate type="lt">
                                    <p:tmAbs val="150"/>
                                  </p:iterate>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iterate type="lt">
                                    <p:tmAbs val="150"/>
                                  </p:iterate>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iterate type="lt">
                                    <p:tmAbs val="150"/>
                                  </p:iterate>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2" grpId="0"/>
      <p:bldP spid="6" grpId="0"/>
      <p:bldP spid="7"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523</TotalTime>
  <Words>1688</Words>
  <Application>Microsoft Office PowerPoint</Application>
  <PresentationFormat>On-screen Show (4:3)</PresentationFormat>
  <Paragraphs>175</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Office Theme</vt:lpstr>
      <vt:lpstr>PowerPoint Presentation</vt:lpstr>
      <vt:lpstr>الصفات التى يجب توافرها فى كل عنصر من عناصر الرسالة </vt:lpstr>
      <vt:lpstr>الصفات التى يجب توافرها فى كل عنصر من عناصر الرسالة </vt:lpstr>
      <vt:lpstr>الصفات التى يجب توافرها فى كل عنصر من عناصر الرسالة </vt:lpstr>
      <vt:lpstr>الصفات التى يجب توافرها فى كل عنصر من عناصر الرسالة </vt:lpstr>
      <vt:lpstr>الصفات التى يجب توافرها فى كل عنصر من عناصر الرسالة </vt:lpstr>
      <vt:lpstr>الصفات التى يجب توافرها فى كل عنصر من عناصر الرسالة </vt:lpstr>
      <vt:lpstr>الصفات التى يجب توافرها فى كل عنصر من عناصر الرسالة </vt:lpstr>
      <vt:lpstr>الصفات التى يجب توافرها فى كل عنصر من عناصر الرسالة </vt:lpstr>
      <vt:lpstr>PowerPoint Presentation</vt:lpstr>
      <vt:lpstr>أنواع الاتصال</vt:lpstr>
      <vt:lpstr>الاتصال الذاتي</vt:lpstr>
      <vt:lpstr>الاتصال الشخصي</vt:lpstr>
      <vt:lpstr>PowerPoint Presentation</vt:lpstr>
      <vt:lpstr>الاتصال الجماهيري</vt:lpstr>
      <vt:lpstr>الاتصال الثقافي</vt:lpstr>
      <vt:lpstr>نماذج الاتصال</vt:lpstr>
      <vt:lpstr> نموذج الاتصال أحادي الاتجاه</vt:lpstr>
      <vt:lpstr>(نموذج الاتصال التبادلي (في اتجاهين</vt:lpstr>
      <vt:lpstr>نموذج الاتصال التفاعلي </vt:lpstr>
    </vt:vector>
  </TitlesOfParts>
  <Company>Office Black Edition - tum0r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الصفات التى يجب توافرها فى كل عنصر من عناصر الرسالة</dc:title>
  <dc:creator>IT</dc:creator>
  <cp:lastModifiedBy>IT</cp:lastModifiedBy>
  <cp:revision>76</cp:revision>
  <dcterms:created xsi:type="dcterms:W3CDTF">2020-02-16T13:47:51Z</dcterms:created>
  <dcterms:modified xsi:type="dcterms:W3CDTF">2020-04-03T15:21:10Z</dcterms:modified>
</cp:coreProperties>
</file>